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63" r:id="rId2"/>
    <p:sldId id="282" r:id="rId3"/>
    <p:sldId id="307" r:id="rId4"/>
    <p:sldId id="281" r:id="rId5"/>
    <p:sldId id="267" r:id="rId6"/>
    <p:sldId id="279" r:id="rId7"/>
    <p:sldId id="264" r:id="rId8"/>
    <p:sldId id="268" r:id="rId9"/>
    <p:sldId id="271" r:id="rId10"/>
    <p:sldId id="283" r:id="rId11"/>
    <p:sldId id="299" r:id="rId12"/>
    <p:sldId id="298" r:id="rId13"/>
    <p:sldId id="269" r:id="rId14"/>
    <p:sldId id="304" r:id="rId15"/>
    <p:sldId id="260" r:id="rId16"/>
    <p:sldId id="286" r:id="rId17"/>
    <p:sldId id="305" r:id="rId18"/>
    <p:sldId id="287" r:id="rId19"/>
    <p:sldId id="270" r:id="rId20"/>
    <p:sldId id="280" r:id="rId21"/>
    <p:sldId id="306" r:id="rId22"/>
    <p:sldId id="289" r:id="rId23"/>
  </p:sldIdLst>
  <p:sldSz cx="20104100" cy="11309350"/>
  <p:notesSz cx="20104100" cy="1130935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2879BD-F503-4857-B1A8-F0966A0FD2AA}" v="22" dt="2025-11-18T02:32:37.166"/>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55"/>
    <p:restoredTop sz="85650" autoAdjust="0"/>
  </p:normalViewPr>
  <p:slideViewPr>
    <p:cSldViewPr>
      <p:cViewPr>
        <p:scale>
          <a:sx n="45" d="100"/>
          <a:sy n="45" d="100"/>
        </p:scale>
        <p:origin x="1186" y="216"/>
      </p:cViewPr>
      <p:guideLst>
        <p:guide orient="horz" pos="2880"/>
        <p:guide pos="216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jpg>
</file>

<file path=ppt/media/image37.jp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8712200" cy="56673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11387138" y="0"/>
            <a:ext cx="8712200" cy="566738"/>
          </a:xfrm>
          <a:prstGeom prst="rect">
            <a:avLst/>
          </a:prstGeom>
        </p:spPr>
        <p:txBody>
          <a:bodyPr vert="horz" lIns="91440" tIns="45720" rIns="91440" bIns="45720" rtlCol="0"/>
          <a:lstStyle>
            <a:lvl1pPr algn="r">
              <a:defRPr sz="1200"/>
            </a:lvl1pPr>
          </a:lstStyle>
          <a:p>
            <a:fld id="{ED1B57CC-70ED-494F-B917-8DA9FB1E52C5}" type="datetimeFigureOut">
              <a:rPr lang="es-CO" smtClean="0"/>
              <a:t>19/11/2025</a:t>
            </a:fld>
            <a:endParaRPr lang="es-CO"/>
          </a:p>
        </p:txBody>
      </p:sp>
      <p:sp>
        <p:nvSpPr>
          <p:cNvPr id="4" name="Marcador de imagen de diapositiva 3"/>
          <p:cNvSpPr>
            <a:spLocks noGrp="1" noRot="1" noChangeAspect="1"/>
          </p:cNvSpPr>
          <p:nvPr>
            <p:ph type="sldImg" idx="2"/>
          </p:nvPr>
        </p:nvSpPr>
        <p:spPr>
          <a:xfrm>
            <a:off x="6659563" y="1414463"/>
            <a:ext cx="6784975" cy="381635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2009775" y="5441950"/>
            <a:ext cx="16084550" cy="4454525"/>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10742613"/>
            <a:ext cx="8712200" cy="56673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11387138" y="10742613"/>
            <a:ext cx="8712200" cy="566737"/>
          </a:xfrm>
          <a:prstGeom prst="rect">
            <a:avLst/>
          </a:prstGeom>
        </p:spPr>
        <p:txBody>
          <a:bodyPr vert="horz" lIns="91440" tIns="45720" rIns="91440" bIns="45720" rtlCol="0" anchor="b"/>
          <a:lstStyle>
            <a:lvl1pPr algn="r">
              <a:defRPr sz="1200"/>
            </a:lvl1pPr>
          </a:lstStyle>
          <a:p>
            <a:fld id="{22D65288-B6E5-4BA0-9E66-D54E4D8C7688}" type="slidenum">
              <a:rPr lang="es-CO" smtClean="0"/>
              <a:t>‹Nº›</a:t>
            </a:fld>
            <a:endParaRPr lang="es-CO"/>
          </a:p>
        </p:txBody>
      </p:sp>
    </p:spTree>
    <p:extLst>
      <p:ext uri="{BB962C8B-B14F-4D97-AF65-F5344CB8AC3E}">
        <p14:creationId xmlns:p14="http://schemas.microsoft.com/office/powerpoint/2010/main" val="1231640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lablab.ai/event/hackathon-llama-impatto-roma/braillefly/braillefly-vlm-powered-navigation-for-the-blind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CO"/>
              <a:t>https://gemini.google.com/share/465376f7a760</a:t>
            </a:r>
          </a:p>
        </p:txBody>
      </p:sp>
      <p:sp>
        <p:nvSpPr>
          <p:cNvPr id="4" name="Marcador de número de diapositiva 3"/>
          <p:cNvSpPr>
            <a:spLocks noGrp="1"/>
          </p:cNvSpPr>
          <p:nvPr>
            <p:ph type="sldNum" sz="quarter" idx="5"/>
          </p:nvPr>
        </p:nvSpPr>
        <p:spPr/>
        <p:txBody>
          <a:bodyPr/>
          <a:lstStyle/>
          <a:p>
            <a:fld id="{22D65288-B6E5-4BA0-9E66-D54E4D8C7688}" type="slidenum">
              <a:rPr lang="es-CO" smtClean="0"/>
              <a:t>1</a:t>
            </a:fld>
            <a:endParaRPr lang="es-CO"/>
          </a:p>
        </p:txBody>
      </p:sp>
    </p:spTree>
    <p:extLst>
      <p:ext uri="{BB962C8B-B14F-4D97-AF65-F5344CB8AC3E}">
        <p14:creationId xmlns:p14="http://schemas.microsoft.com/office/powerpoint/2010/main" val="1027496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MX" sz="1200" b="0" i="0" kern="1200" dirty="0">
                <a:solidFill>
                  <a:schemeClr val="tx1"/>
                </a:solidFill>
                <a:effectLst/>
                <a:latin typeface="+mn-lt"/>
                <a:ea typeface="+mn-ea"/>
                <a:cs typeface="+mn-cs"/>
              </a:rPr>
              <a:t>Aumentar la movilidad autónoma, segura y eficiente en los "vacíos" donde el bastón y el GPS no son suficientes.</a:t>
            </a:r>
          </a:p>
        </p:txBody>
      </p:sp>
      <p:sp>
        <p:nvSpPr>
          <p:cNvPr id="4" name="Marcador de número de diapositiva 3"/>
          <p:cNvSpPr>
            <a:spLocks noGrp="1"/>
          </p:cNvSpPr>
          <p:nvPr>
            <p:ph type="sldNum" sz="quarter" idx="10"/>
          </p:nvPr>
        </p:nvSpPr>
        <p:spPr/>
        <p:txBody>
          <a:bodyPr/>
          <a:lstStyle/>
          <a:p>
            <a:fld id="{22D65288-B6E5-4BA0-9E66-D54E4D8C7688}" type="slidenum">
              <a:rPr lang="es-CO" smtClean="0"/>
              <a:t>14</a:t>
            </a:fld>
            <a:endParaRPr lang="es-CO"/>
          </a:p>
        </p:txBody>
      </p:sp>
    </p:spTree>
    <p:extLst>
      <p:ext uri="{BB962C8B-B14F-4D97-AF65-F5344CB8AC3E}">
        <p14:creationId xmlns:p14="http://schemas.microsoft.com/office/powerpoint/2010/main" val="731614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CO" dirty="0"/>
              <a:t>https://gemini.google.com/share/465376f7a760</a:t>
            </a:r>
          </a:p>
        </p:txBody>
      </p:sp>
      <p:sp>
        <p:nvSpPr>
          <p:cNvPr id="4" name="Marcador de número de diapositiva 3"/>
          <p:cNvSpPr>
            <a:spLocks noGrp="1"/>
          </p:cNvSpPr>
          <p:nvPr>
            <p:ph type="sldNum" sz="quarter" idx="5"/>
          </p:nvPr>
        </p:nvSpPr>
        <p:spPr/>
        <p:txBody>
          <a:bodyPr/>
          <a:lstStyle/>
          <a:p>
            <a:fld id="{22D65288-B6E5-4BA0-9E66-D54E4D8C7688}" type="slidenum">
              <a:rPr lang="es-CO" smtClean="0"/>
              <a:t>16</a:t>
            </a:fld>
            <a:endParaRPr lang="es-CO"/>
          </a:p>
        </p:txBody>
      </p:sp>
    </p:spTree>
    <p:extLst>
      <p:ext uri="{BB962C8B-B14F-4D97-AF65-F5344CB8AC3E}">
        <p14:creationId xmlns:p14="http://schemas.microsoft.com/office/powerpoint/2010/main" val="8013071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MX" dirty="0"/>
              <a:t> Recursos técnicos y financieros para el desarrollo del proyecto </a:t>
            </a:r>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19</a:t>
            </a:fld>
            <a:endParaRPr lang="es-CO"/>
          </a:p>
        </p:txBody>
      </p:sp>
    </p:spTree>
    <p:extLst>
      <p:ext uri="{BB962C8B-B14F-4D97-AF65-F5344CB8AC3E}">
        <p14:creationId xmlns:p14="http://schemas.microsoft.com/office/powerpoint/2010/main" val="3021835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2</a:t>
            </a:fld>
            <a:endParaRPr lang="es-CO"/>
          </a:p>
        </p:txBody>
      </p:sp>
    </p:spTree>
    <p:extLst>
      <p:ext uri="{BB962C8B-B14F-4D97-AF65-F5344CB8AC3E}">
        <p14:creationId xmlns:p14="http://schemas.microsoft.com/office/powerpoint/2010/main" val="4288751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3</a:t>
            </a:fld>
            <a:endParaRPr lang="es-CO"/>
          </a:p>
        </p:txBody>
      </p:sp>
    </p:spTree>
    <p:extLst>
      <p:ext uri="{BB962C8B-B14F-4D97-AF65-F5344CB8AC3E}">
        <p14:creationId xmlns:p14="http://schemas.microsoft.com/office/powerpoint/2010/main" val="3874160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CO" dirty="0"/>
              <a:t>https://www.foal.es/es/que-hacemos/rehabilitaci%C3%B3n</a:t>
            </a:r>
          </a:p>
          <a:p>
            <a:br>
              <a:rPr lang="es-CO" dirty="0"/>
            </a:br>
            <a:br>
              <a:rPr lang="es-CO" dirty="0"/>
            </a:br>
            <a:r>
              <a:rPr lang="es-MX" sz="1200" b="1" i="0" kern="1200" dirty="0">
                <a:solidFill>
                  <a:schemeClr val="tx1"/>
                </a:solidFill>
                <a:effectLst/>
                <a:latin typeface="+mn-lt"/>
                <a:ea typeface="+mn-ea"/>
                <a:cs typeface="+mn-cs"/>
              </a:rPr>
              <a:t>El Ecosistema de Barreras Urbanas: Más Allá de la Infraestructura</a:t>
            </a:r>
          </a:p>
          <a:p>
            <a:r>
              <a:rPr lang="es-MX" sz="1200" b="0" i="0" kern="1200" dirty="0">
                <a:solidFill>
                  <a:schemeClr val="tx1"/>
                </a:solidFill>
                <a:effectLst/>
                <a:latin typeface="+mn-lt"/>
                <a:ea typeface="+mn-ea"/>
                <a:cs typeface="+mn-cs"/>
              </a:rPr>
              <a:t>Diversos estudios y testimonios confirman que las ciudades colombianas no están adecuadamente preparadas para la movilidad autónoma de las personas ciegas o con baja visión. El marco analítico fundamental, validado por investigaciones en Bogotá , es que las limitaciones en la movilidad </a:t>
            </a:r>
            <a:r>
              <a:rPr lang="es-MX" sz="1200" b="1" i="0" kern="1200" dirty="0">
                <a:solidFill>
                  <a:schemeClr val="tx1"/>
                </a:solidFill>
                <a:effectLst/>
                <a:latin typeface="+mn-lt"/>
                <a:ea typeface="+mn-ea"/>
                <a:cs typeface="+mn-cs"/>
              </a:rPr>
              <a:t>no son intrínsecas a la discapacidad, sino el resultado directo de un entorno social y físico excluyente</a:t>
            </a:r>
            <a:r>
              <a:rPr lang="es-MX" sz="1200" b="0" i="0" kern="1200" dirty="0">
                <a:solidFill>
                  <a:schemeClr val="tx1"/>
                </a:solidFill>
                <a:effectLst/>
                <a:latin typeface="+mn-lt"/>
                <a:ea typeface="+mn-ea"/>
                <a:cs typeface="+mn-cs"/>
              </a:rPr>
              <a:t>.   </a:t>
            </a:r>
          </a:p>
          <a:p>
            <a:endParaRPr lang="es-MX" sz="1200" b="0" i="0" kern="1200" dirty="0">
              <a:solidFill>
                <a:schemeClr val="tx1"/>
              </a:solidFill>
              <a:effectLst/>
              <a:latin typeface="+mn-lt"/>
              <a:ea typeface="+mn-ea"/>
              <a:cs typeface="+mn-cs"/>
            </a:endParaRPr>
          </a:p>
          <a:p>
            <a:r>
              <a:rPr lang="es-MX" sz="1200" b="0" i="0" kern="1200" dirty="0">
                <a:solidFill>
                  <a:schemeClr val="tx1"/>
                </a:solidFill>
                <a:effectLst/>
                <a:latin typeface="+mn-lt"/>
                <a:ea typeface="+mn-ea"/>
                <a:cs typeface="+mn-cs"/>
              </a:rPr>
              <a:t>Estas barreras se manifiestan de dos formas principales:</a:t>
            </a:r>
          </a:p>
          <a:p>
            <a:r>
              <a:rPr lang="es-MX" sz="1200" b="1" i="0" kern="1200" dirty="0">
                <a:solidFill>
                  <a:schemeClr val="tx1"/>
                </a:solidFill>
                <a:effectLst/>
                <a:latin typeface="+mn-lt"/>
                <a:ea typeface="+mn-ea"/>
                <a:cs typeface="+mn-cs"/>
              </a:rPr>
              <a:t>Barreras Físicas (Arquitectónicas):</a:t>
            </a:r>
            <a:r>
              <a:rPr lang="es-MX" sz="1200" b="0" i="0" kern="1200" dirty="0">
                <a:solidFill>
                  <a:schemeClr val="tx1"/>
                </a:solidFill>
                <a:effectLst/>
                <a:latin typeface="+mn-lt"/>
                <a:ea typeface="+mn-ea"/>
                <a:cs typeface="+mn-cs"/>
              </a:rPr>
              <a:t> Representan peligros cotidianos para la integridad física. Testimonios del Instituto Nacional para Ciegos (INCI) las describen vívidamente: "temibles huecos", "las infaltables alcantarillas sin tapa" (calificadas como "trampa mortal"), y la proliferación de bolardos. A esto se suma la infraestructura defectuosa o </a:t>
            </a:r>
            <a:r>
              <a:rPr lang="es-MX" sz="1200" b="0" i="0" kern="1200" dirty="0" err="1">
                <a:solidFill>
                  <a:schemeClr val="tx1"/>
                </a:solidFill>
                <a:effectLst/>
                <a:latin typeface="+mn-lt"/>
                <a:ea typeface="+mn-ea"/>
                <a:cs typeface="+mn-cs"/>
              </a:rPr>
              <a:t>vandalizada</a:t>
            </a:r>
            <a:r>
              <a:rPr lang="es-MX" sz="1200" b="0" i="0" kern="1200" dirty="0">
                <a:solidFill>
                  <a:schemeClr val="tx1"/>
                </a:solidFill>
                <a:effectLst/>
                <a:latin typeface="+mn-lt"/>
                <a:ea typeface="+mn-ea"/>
                <a:cs typeface="+mn-cs"/>
              </a:rPr>
              <a:t>, como el "hurto de las láminas" en puentes peatonales metálicos , y la ausencia generalizada de rampas adecuadas  y de señalización sonora o en Braille.   </a:t>
            </a:r>
          </a:p>
          <a:p>
            <a:r>
              <a:rPr lang="es-MX" sz="1200" b="1" i="0" kern="1200" dirty="0">
                <a:solidFill>
                  <a:schemeClr val="tx1"/>
                </a:solidFill>
                <a:effectLst/>
                <a:latin typeface="+mn-lt"/>
                <a:ea typeface="+mn-ea"/>
                <a:cs typeface="+mn-cs"/>
              </a:rPr>
              <a:t>Barreras Sociales (Actitudinales):</a:t>
            </a:r>
            <a:r>
              <a:rPr lang="es-MX" sz="1200" b="0" i="0" kern="1200" dirty="0">
                <a:solidFill>
                  <a:schemeClr val="tx1"/>
                </a:solidFill>
                <a:effectLst/>
                <a:latin typeface="+mn-lt"/>
                <a:ea typeface="+mn-ea"/>
                <a:cs typeface="+mn-cs"/>
              </a:rPr>
              <a:t> Este es un factor crítico donde la cultura ciudadana anula la inversión pública. La señalización </a:t>
            </a:r>
            <a:r>
              <a:rPr lang="es-MX" sz="1200" b="0" i="0" kern="1200" dirty="0" err="1">
                <a:solidFill>
                  <a:schemeClr val="tx1"/>
                </a:solidFill>
                <a:effectLst/>
                <a:latin typeface="+mn-lt"/>
                <a:ea typeface="+mn-ea"/>
                <a:cs typeface="+mn-cs"/>
              </a:rPr>
              <a:t>podotáctil</a:t>
            </a:r>
            <a:r>
              <a:rPr lang="es-MX" sz="1200" b="0" i="0" kern="1200" dirty="0">
                <a:solidFill>
                  <a:schemeClr val="tx1"/>
                </a:solidFill>
                <a:effectLst/>
                <a:latin typeface="+mn-lt"/>
                <a:ea typeface="+mn-ea"/>
                <a:cs typeface="+mn-cs"/>
              </a:rPr>
              <a:t> (franjas-guía en el suelo) es una política clave de accesibilidad. Sin embargo, en la práctica, estos senderos son sistemáticamente obstruidos por </a:t>
            </a:r>
            <a:r>
              <a:rPr lang="es-MX" sz="1200" b="1" i="0" kern="1200" dirty="0">
                <a:solidFill>
                  <a:schemeClr val="tx1"/>
                </a:solidFill>
                <a:effectLst/>
                <a:latin typeface="+mn-lt"/>
                <a:ea typeface="+mn-ea"/>
                <a:cs typeface="+mn-cs"/>
              </a:rPr>
              <a:t>ventas ambulantes</a:t>
            </a:r>
            <a:r>
              <a:rPr lang="es-MX" sz="1200" b="0" i="0" kern="1200" dirty="0">
                <a:solidFill>
                  <a:schemeClr val="tx1"/>
                </a:solidFill>
                <a:effectLst/>
                <a:latin typeface="+mn-lt"/>
                <a:ea typeface="+mn-ea"/>
                <a:cs typeface="+mn-cs"/>
              </a:rPr>
              <a:t>  y vehículos mal estacionados. El Director del INCI ha señalado que los ciudadanos comúnmente perciben estas guías táctiles como "decoración de la acera", "losas antideslizantes" o "incluso canales para el agua cuando llueve". Esto demuestra que la implementación de infraestructura (un gasto de capital) es ineficaz si no se acompaña de una inversión paralela y sostenida en sensibilización y aplicación de normas.   </a:t>
            </a:r>
          </a:p>
          <a:p>
            <a:endParaRPr lang="es-MX" sz="1200" b="0" i="0" kern="1200" dirty="0">
              <a:solidFill>
                <a:schemeClr val="tx1"/>
              </a:solidFill>
              <a:effectLst/>
              <a:latin typeface="+mn-lt"/>
              <a:ea typeface="+mn-ea"/>
              <a:cs typeface="+mn-cs"/>
            </a:endParaRPr>
          </a:p>
          <a:p>
            <a:r>
              <a:rPr lang="es-MX" sz="1200" b="1" i="0" kern="1200" dirty="0">
                <a:solidFill>
                  <a:schemeClr val="tx1"/>
                </a:solidFill>
                <a:effectLst/>
                <a:latin typeface="+mn-lt"/>
                <a:ea typeface="+mn-ea"/>
                <a:cs typeface="+mn-cs"/>
              </a:rPr>
              <a:t>2.2 Desafíos en el Transporte Público Masivo (SITM)</a:t>
            </a:r>
          </a:p>
          <a:p>
            <a:r>
              <a:rPr lang="es-MX" sz="1200" b="0" i="0" kern="1200" dirty="0">
                <a:solidFill>
                  <a:schemeClr val="tx1"/>
                </a:solidFill>
                <a:effectLst/>
                <a:latin typeface="+mn-lt"/>
                <a:ea typeface="+mn-ea"/>
                <a:cs typeface="+mn-cs"/>
              </a:rPr>
              <a:t>El transporte público masivo (SITM), como el MIO en Cali o Transmilenio en Bogotá, es un pilar para la autonomía urbana. No obstante, presenta barreras significativas que rompen la cadena de accesibilidad.   </a:t>
            </a:r>
          </a:p>
          <a:p>
            <a:r>
              <a:rPr lang="es-MX" sz="1200" b="0" i="0" kern="1200" dirty="0">
                <a:solidFill>
                  <a:schemeClr val="tx1"/>
                </a:solidFill>
                <a:effectLst/>
                <a:latin typeface="+mn-lt"/>
                <a:ea typeface="+mn-ea"/>
                <a:cs typeface="+mn-cs"/>
              </a:rPr>
              <a:t>Un testimonio del Director del INCI sobre el sistema de Bogotá, aunque aplicable a otros sistemas, es revelador. Si bien se logró la implementación de anuncios sonoros de las próximas estaciones (gracias a una acción popular en 2003), en la práctica "muchas veces no le activan el sonido o está </a:t>
            </a:r>
            <a:r>
              <a:rPr lang="es-MX" sz="1200" b="0" i="0" kern="1200" dirty="0" err="1">
                <a:solidFill>
                  <a:schemeClr val="tx1"/>
                </a:solidFill>
                <a:effectLst/>
                <a:latin typeface="+mn-lt"/>
                <a:ea typeface="+mn-ea"/>
                <a:cs typeface="+mn-cs"/>
              </a:rPr>
              <a:t>desincronizada</a:t>
            </a:r>
            <a:r>
              <a:rPr lang="es-MX" sz="1200" b="0" i="0" kern="1200" dirty="0">
                <a:solidFill>
                  <a:schemeClr val="tx1"/>
                </a:solidFill>
                <a:effectLst/>
                <a:latin typeface="+mn-lt"/>
                <a:ea typeface="+mn-ea"/>
                <a:cs typeface="+mn-cs"/>
              </a:rPr>
              <a:t> con la parada real". Esto convierte una ayuda esencial en una fuente de desinformación.   </a:t>
            </a:r>
          </a:p>
          <a:p>
            <a:r>
              <a:rPr lang="es-MX" sz="1200" b="0" i="0" kern="1200" dirty="0">
                <a:solidFill>
                  <a:schemeClr val="tx1"/>
                </a:solidFill>
                <a:effectLst/>
                <a:latin typeface="+mn-lt"/>
                <a:ea typeface="+mn-ea"/>
                <a:cs typeface="+mn-cs"/>
              </a:rPr>
              <a:t>Además, persisten barreras en el acceso a las estaciones, el abordaje de los vehículos y la falta de información accesible en tiempo real. En Cali, un informe de 2017 ya advertía que 90 intersecciones equipadas con semáforos sonoros, implementadas para el funcionamiento del MIO, se encontraban dañadas "por efectos de vandalismo y mantenimiento" , demostrando que la implementación sin sostenibilidad es un esfuerzo perdido</a:t>
            </a:r>
          </a:p>
          <a:p>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4</a:t>
            </a:fld>
            <a:endParaRPr lang="es-CO"/>
          </a:p>
        </p:txBody>
      </p:sp>
    </p:spTree>
    <p:extLst>
      <p:ext uri="{BB962C8B-B14F-4D97-AF65-F5344CB8AC3E}">
        <p14:creationId xmlns:p14="http://schemas.microsoft.com/office/powerpoint/2010/main" val="122826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MX" sz="1200" b="1" i="0" kern="1200" dirty="0">
                <a:solidFill>
                  <a:schemeClr val="tx1"/>
                </a:solidFill>
                <a:effectLst/>
                <a:latin typeface="+mn-lt"/>
                <a:ea typeface="+mn-ea"/>
                <a:cs typeface="+mn-cs"/>
              </a:rPr>
              <a:t>https://metrocali.gov.co/memorias/metro-cali-y-comunidad-con-discapacidad-co-crean-un-sistema-mio-mas-inclusivo/</a:t>
            </a:r>
            <a:br>
              <a:rPr lang="es-MX" sz="1200" b="1" i="0" kern="1200" dirty="0">
                <a:solidFill>
                  <a:schemeClr val="tx1"/>
                </a:solidFill>
                <a:effectLst/>
                <a:latin typeface="+mn-lt"/>
                <a:ea typeface="+mn-ea"/>
                <a:cs typeface="+mn-cs"/>
              </a:rPr>
            </a:br>
            <a:r>
              <a:rPr lang="es-MX" sz="1200" b="1" i="0" kern="1200" dirty="0">
                <a:solidFill>
                  <a:schemeClr val="tx1"/>
                </a:solidFill>
                <a:effectLst/>
                <a:latin typeface="+mn-lt"/>
                <a:ea typeface="+mn-ea"/>
                <a:cs typeface="+mn-cs"/>
              </a:rPr>
              <a:t>2.3 Caso de Estudio Avanzado: Soluciones de Accesibilidad en Cali</a:t>
            </a:r>
          </a:p>
          <a:p>
            <a:r>
              <a:rPr lang="es-MX" sz="1200" b="0" i="0" kern="1200" dirty="0">
                <a:solidFill>
                  <a:schemeClr val="tx1"/>
                </a:solidFill>
                <a:effectLst/>
                <a:latin typeface="+mn-lt"/>
                <a:ea typeface="+mn-ea"/>
                <a:cs typeface="+mn-cs"/>
              </a:rPr>
              <a:t>A pesar de los desafíos sistémicos, la ciudad de Cali emerge en los datos como un caso de estudio relevante por sus iniciativas concretas y un enfoque de política pública que intenta conectar diferentes componentes de la accesibilidad.</a:t>
            </a:r>
          </a:p>
          <a:p>
            <a:r>
              <a:rPr lang="es-MX" sz="1200" b="1" i="0" kern="1200" dirty="0">
                <a:solidFill>
                  <a:schemeClr val="tx1"/>
                </a:solidFill>
                <a:effectLst/>
                <a:latin typeface="+mn-lt"/>
                <a:ea typeface="+mn-ea"/>
                <a:cs typeface="+mn-cs"/>
              </a:rPr>
              <a:t>Estrategia de Co-Creación:</a:t>
            </a:r>
            <a:r>
              <a:rPr lang="es-MX" sz="1200" b="0" i="0" kern="1200" dirty="0">
                <a:solidFill>
                  <a:schemeClr val="tx1"/>
                </a:solidFill>
                <a:effectLst/>
                <a:latin typeface="+mn-lt"/>
                <a:ea typeface="+mn-ea"/>
                <a:cs typeface="+mn-cs"/>
              </a:rPr>
              <a:t> Metro Cali ha adoptado un enfoque proactivo de "escucha activa y construcción conjunta". En lugar de simplemente implementar normas, la entidad convocó a líderes, cuidadores y personas con discapacidad para realizar un recorrido técnico por el primer tramo de la Troncal Oriental. Este ejercicio permitió que los "propios usuarios" evaluaran la infraestructura, identificaran barreras invisibles para los planificadores y propusieran soluciones.   </a:t>
            </a:r>
          </a:p>
          <a:p>
            <a:r>
              <a:rPr lang="es-MX" sz="1200" b="1" i="0" kern="1200" dirty="0">
                <a:solidFill>
                  <a:schemeClr val="tx1"/>
                </a:solidFill>
                <a:effectLst/>
                <a:latin typeface="+mn-lt"/>
                <a:ea typeface="+mn-ea"/>
                <a:cs typeface="+mn-cs"/>
              </a:rPr>
              <a:t>Evaluación de Infraestructura (MIO):</a:t>
            </a:r>
            <a:r>
              <a:rPr lang="es-MX" sz="1200" b="0" i="0" kern="1200" dirty="0">
                <a:solidFill>
                  <a:schemeClr val="tx1"/>
                </a:solidFill>
                <a:effectLst/>
                <a:latin typeface="+mn-lt"/>
                <a:ea typeface="+mn-ea"/>
                <a:cs typeface="+mn-cs"/>
              </a:rPr>
              <a:t> Esta jornada de </a:t>
            </a:r>
            <a:r>
              <a:rPr lang="es-MX" sz="1200" b="0" i="0" kern="1200" dirty="0" err="1">
                <a:solidFill>
                  <a:schemeClr val="tx1"/>
                </a:solidFill>
                <a:effectLst/>
                <a:latin typeface="+mn-lt"/>
                <a:ea typeface="+mn-ea"/>
                <a:cs typeface="+mn-cs"/>
              </a:rPr>
              <a:t>co</a:t>
            </a:r>
            <a:r>
              <a:rPr lang="es-MX" sz="1200" b="0" i="0" kern="1200" dirty="0">
                <a:solidFill>
                  <a:schemeClr val="tx1"/>
                </a:solidFill>
                <a:effectLst/>
                <a:latin typeface="+mn-lt"/>
                <a:ea typeface="+mn-ea"/>
                <a:cs typeface="+mn-cs"/>
              </a:rPr>
              <a:t>-creación se centró en puntos críticos de la infraestructura del MIO , incluyendo:   </a:t>
            </a:r>
          </a:p>
          <a:p>
            <a:r>
              <a:rPr lang="es-MX" sz="1200" b="0" i="0" kern="1200" dirty="0">
                <a:solidFill>
                  <a:schemeClr val="tx1"/>
                </a:solidFill>
                <a:effectLst/>
                <a:latin typeface="+mn-lt"/>
                <a:ea typeface="+mn-ea"/>
                <a:cs typeface="+mn-cs"/>
              </a:rPr>
              <a:t>La correcta implementación y legibilidad de las </a:t>
            </a:r>
            <a:r>
              <a:rPr lang="es-MX" sz="1200" b="1" i="0" kern="1200" dirty="0">
                <a:solidFill>
                  <a:schemeClr val="tx1"/>
                </a:solidFill>
                <a:effectLst/>
                <a:latin typeface="+mn-lt"/>
                <a:ea typeface="+mn-ea"/>
                <a:cs typeface="+mn-cs"/>
              </a:rPr>
              <a:t>tablillas informativas en sistema braille</a:t>
            </a:r>
            <a:r>
              <a:rPr lang="es-MX" sz="1200" b="0" i="0" kern="1200" dirty="0">
                <a:solidFill>
                  <a:schemeClr val="tx1"/>
                </a:solidFill>
                <a:effectLst/>
                <a:latin typeface="+mn-lt"/>
                <a:ea typeface="+mn-ea"/>
                <a:cs typeface="+mn-cs"/>
              </a:rPr>
              <a:t>.</a:t>
            </a:r>
          </a:p>
          <a:p>
            <a:r>
              <a:rPr lang="es-MX" sz="1200" b="0" i="0" kern="1200" dirty="0">
                <a:solidFill>
                  <a:schemeClr val="tx1"/>
                </a:solidFill>
                <a:effectLst/>
                <a:latin typeface="+mn-lt"/>
                <a:ea typeface="+mn-ea"/>
                <a:cs typeface="+mn-cs"/>
              </a:rPr>
              <a:t>El estado y la pendiente de las </a:t>
            </a:r>
            <a:r>
              <a:rPr lang="es-MX" sz="1200" b="1" i="0" kern="1200" dirty="0">
                <a:solidFill>
                  <a:schemeClr val="tx1"/>
                </a:solidFill>
                <a:effectLst/>
                <a:latin typeface="+mn-lt"/>
                <a:ea typeface="+mn-ea"/>
                <a:cs typeface="+mn-cs"/>
              </a:rPr>
              <a:t>rampas</a:t>
            </a:r>
            <a:r>
              <a:rPr lang="es-MX" sz="1200" b="0" i="0" kern="1200" dirty="0">
                <a:solidFill>
                  <a:schemeClr val="tx1"/>
                </a:solidFill>
                <a:effectLst/>
                <a:latin typeface="+mn-lt"/>
                <a:ea typeface="+mn-ea"/>
                <a:cs typeface="+mn-cs"/>
              </a:rPr>
              <a:t> de acceso.</a:t>
            </a:r>
          </a:p>
          <a:p>
            <a:r>
              <a:rPr lang="es-MX" sz="1200" b="0" i="0" kern="1200" dirty="0">
                <a:solidFill>
                  <a:schemeClr val="tx1"/>
                </a:solidFill>
                <a:effectLst/>
                <a:latin typeface="+mn-lt"/>
                <a:ea typeface="+mn-ea"/>
                <a:cs typeface="+mn-cs"/>
              </a:rPr>
              <a:t>El funcionamiento y la ubicación de los </a:t>
            </a:r>
            <a:r>
              <a:rPr lang="es-MX" sz="1200" b="1" i="0" kern="1200" dirty="0">
                <a:solidFill>
                  <a:schemeClr val="tx1"/>
                </a:solidFill>
                <a:effectLst/>
                <a:latin typeface="+mn-lt"/>
                <a:ea typeface="+mn-ea"/>
                <a:cs typeface="+mn-cs"/>
              </a:rPr>
              <a:t>ascensores</a:t>
            </a:r>
            <a:r>
              <a:rPr lang="es-MX" sz="1200" b="0" i="0" kern="1200" dirty="0">
                <a:solidFill>
                  <a:schemeClr val="tx1"/>
                </a:solidFill>
                <a:effectLst/>
                <a:latin typeface="+mn-lt"/>
                <a:ea typeface="+mn-ea"/>
                <a:cs typeface="+mn-cs"/>
              </a:rPr>
              <a:t>.</a:t>
            </a:r>
          </a:p>
          <a:p>
            <a:r>
              <a:rPr lang="es-MX" sz="1200" b="0" i="0" kern="1200" dirty="0">
                <a:solidFill>
                  <a:schemeClr val="tx1"/>
                </a:solidFill>
                <a:effectLst/>
                <a:latin typeface="+mn-lt"/>
                <a:ea typeface="+mn-ea"/>
                <a:cs typeface="+mn-cs"/>
              </a:rPr>
              <a:t>La adecuación de los espacios dentro de las estaciones y los vehículos.</a:t>
            </a:r>
          </a:p>
        </p:txBody>
      </p:sp>
      <p:sp>
        <p:nvSpPr>
          <p:cNvPr id="4" name="Marcador de número de diapositiva 3"/>
          <p:cNvSpPr>
            <a:spLocks noGrp="1"/>
          </p:cNvSpPr>
          <p:nvPr>
            <p:ph type="sldNum" sz="quarter" idx="10"/>
          </p:nvPr>
        </p:nvSpPr>
        <p:spPr/>
        <p:txBody>
          <a:bodyPr/>
          <a:lstStyle/>
          <a:p>
            <a:fld id="{22D65288-B6E5-4BA0-9E66-D54E4D8C7688}" type="slidenum">
              <a:rPr lang="es-CO" smtClean="0"/>
              <a:t>5</a:t>
            </a:fld>
            <a:endParaRPr lang="es-CO"/>
          </a:p>
        </p:txBody>
      </p:sp>
    </p:spTree>
    <p:extLst>
      <p:ext uri="{BB962C8B-B14F-4D97-AF65-F5344CB8AC3E}">
        <p14:creationId xmlns:p14="http://schemas.microsoft.com/office/powerpoint/2010/main" val="2979354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dirty="0">
                <a:hlinkClick r:id="rId3"/>
              </a:rPr>
              <a:t>https://lablab.ai/event/hackathon-llama-impatto-roma/braillefly/braillefly-vlm-powered-navigation-for-the-blinds</a:t>
            </a:r>
            <a:endParaRPr lang="es-CO"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s-CO" dirty="0"/>
          </a:p>
          <a:p>
            <a:r>
              <a:rPr lang="es-ES" b="1" dirty="0"/>
              <a:t>Intentar movilizarse teniendo ceguera es:</a:t>
            </a:r>
            <a:endParaRPr lang="es-ES" dirty="0"/>
          </a:p>
          <a:p>
            <a:pPr marL="742950" lvl="1" indent="-285750">
              <a:buFont typeface="Arial" panose="020B0604020202020204" pitchFamily="34" charset="0"/>
              <a:buChar char="•"/>
            </a:pPr>
            <a:r>
              <a:rPr lang="es-ES" dirty="0"/>
              <a:t>Agotador</a:t>
            </a:r>
          </a:p>
          <a:p>
            <a:pPr marL="742950" lvl="1" indent="-285750">
              <a:buFont typeface="Arial" panose="020B0604020202020204" pitchFamily="34" charset="0"/>
              <a:buChar char="•"/>
            </a:pPr>
            <a:r>
              <a:rPr lang="es-ES" dirty="0"/>
              <a:t>Frustrante</a:t>
            </a:r>
          </a:p>
          <a:p>
            <a:pPr marL="457200" lvl="1"/>
            <a:endParaRPr lang="es-ES" dirty="0"/>
          </a:p>
          <a:p>
            <a:pPr marL="457200" lvl="1"/>
            <a:r>
              <a:rPr lang="es-ES" dirty="0"/>
              <a:t>En entornos urbanos grandes es casi Imposible para la mayoría de usuarios poder hacerlo solos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s-CO" dirty="0"/>
          </a:p>
          <a:p>
            <a:endParaRPr lang="es-CO" dirty="0"/>
          </a:p>
        </p:txBody>
      </p:sp>
      <p:sp>
        <p:nvSpPr>
          <p:cNvPr id="4" name="Marcador de número de diapositiva 3"/>
          <p:cNvSpPr>
            <a:spLocks noGrp="1"/>
          </p:cNvSpPr>
          <p:nvPr>
            <p:ph type="sldNum" sz="quarter" idx="5"/>
          </p:nvPr>
        </p:nvSpPr>
        <p:spPr/>
        <p:txBody>
          <a:bodyPr/>
          <a:lstStyle/>
          <a:p>
            <a:fld id="{22D65288-B6E5-4BA0-9E66-D54E4D8C7688}" type="slidenum">
              <a:rPr lang="es-CO" smtClean="0"/>
              <a:t>6</a:t>
            </a:fld>
            <a:endParaRPr lang="es-CO"/>
          </a:p>
        </p:txBody>
      </p:sp>
    </p:spTree>
    <p:extLst>
      <p:ext uri="{BB962C8B-B14F-4D97-AF65-F5344CB8AC3E}">
        <p14:creationId xmlns:p14="http://schemas.microsoft.com/office/powerpoint/2010/main" val="41740224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pPr marL="171450" indent="-171450">
              <a:buFontTx/>
              <a:buChar char="-"/>
            </a:pPr>
            <a:r>
              <a:rPr lang="es-ES" dirty="0" err="1"/>
              <a:t>Envission</a:t>
            </a:r>
            <a:endParaRPr lang="es-ES" dirty="0"/>
          </a:p>
          <a:p>
            <a:pPr marL="171450" indent="-171450">
              <a:buFontTx/>
              <a:buChar char="-"/>
            </a:pPr>
            <a:r>
              <a:rPr lang="es-ES" dirty="0" err="1"/>
              <a:t>Ally</a:t>
            </a:r>
            <a:r>
              <a:rPr lang="es-ES" dirty="0"/>
              <a:t> Solos</a:t>
            </a:r>
          </a:p>
          <a:p>
            <a:pPr marL="171450" indent="-171450">
              <a:buFontTx/>
              <a:buChar char="-"/>
            </a:pPr>
            <a:r>
              <a:rPr lang="es-ES" dirty="0"/>
              <a:t>Be </a:t>
            </a:r>
            <a:r>
              <a:rPr lang="es-ES" dirty="0" err="1"/>
              <a:t>my</a:t>
            </a:r>
            <a:r>
              <a:rPr lang="es-ES" dirty="0"/>
              <a:t> </a:t>
            </a:r>
            <a:r>
              <a:rPr lang="es-ES" dirty="0" err="1"/>
              <a:t>eyes</a:t>
            </a:r>
            <a:endParaRPr lang="es-ES" dirty="0"/>
          </a:p>
          <a:p>
            <a:pPr marL="171450" indent="-171450">
              <a:buFontTx/>
              <a:buChar char="-"/>
            </a:pPr>
            <a:r>
              <a:rPr lang="es-ES" dirty="0" err="1"/>
              <a:t>Navilens</a:t>
            </a:r>
            <a:endParaRPr lang="es-ES" dirty="0"/>
          </a:p>
          <a:p>
            <a:pPr marL="171450" indent="-171450">
              <a:buFontTx/>
              <a:buChar char="-"/>
            </a:pPr>
            <a:r>
              <a:rPr lang="es-ES" dirty="0"/>
              <a:t>Lazarillo</a:t>
            </a:r>
          </a:p>
          <a:p>
            <a:pPr marL="171450" indent="-171450">
              <a:buFontTx/>
              <a:buChar char="-"/>
            </a:pPr>
            <a:r>
              <a:rPr lang="es-ES" dirty="0" err="1"/>
              <a:t>GoodMaps</a:t>
            </a:r>
            <a:endParaRPr lang="es-ES" dirty="0"/>
          </a:p>
          <a:p>
            <a:pPr marL="171450" indent="-171450">
              <a:buFontTx/>
              <a:buChar char="-"/>
            </a:pPr>
            <a:r>
              <a:rPr lang="es-ES" dirty="0" err="1"/>
              <a:t>SuperSense</a:t>
            </a:r>
            <a:endParaRPr lang="es-ES" dirty="0"/>
          </a:p>
          <a:p>
            <a:pPr marL="171450" indent="-171450">
              <a:buFontTx/>
              <a:buChar char="-"/>
            </a:pPr>
            <a:r>
              <a:rPr lang="es-ES" dirty="0" err="1"/>
              <a:t>Audivision</a:t>
            </a:r>
            <a:endParaRPr lang="es-ES" dirty="0"/>
          </a:p>
          <a:p>
            <a:pPr marL="0" indent="0">
              <a:buFontTx/>
              <a:buNone/>
            </a:pPr>
            <a:endParaRPr lang="es-ES" dirty="0"/>
          </a:p>
          <a:p>
            <a:r>
              <a:rPr lang="es-CO" dirty="0" err="1"/>
              <a:t>GetThere</a:t>
            </a:r>
            <a:endParaRPr lang="es-CO" dirty="0"/>
          </a:p>
          <a:p>
            <a:r>
              <a:rPr lang="es-CO" dirty="0" err="1"/>
              <a:t>LazarilloAppse</a:t>
            </a:r>
            <a:endParaRPr lang="es-CO" dirty="0"/>
          </a:p>
          <a:p>
            <a:r>
              <a:rPr lang="es-CO" dirty="0" err="1"/>
              <a:t>BeMyEyes</a:t>
            </a:r>
            <a:endParaRPr lang="es-CO" dirty="0"/>
          </a:p>
          <a:p>
            <a:r>
              <a:rPr lang="es-CO" dirty="0" err="1"/>
              <a:t>Moovit</a:t>
            </a:r>
            <a:endParaRPr lang="es-CO" dirty="0"/>
          </a:p>
          <a:p>
            <a:r>
              <a:rPr lang="es-CO" dirty="0"/>
              <a:t>OKO </a:t>
            </a:r>
            <a:r>
              <a:rPr lang="es-CO" dirty="0" err="1"/>
              <a:t>by</a:t>
            </a:r>
            <a:r>
              <a:rPr lang="es-CO" dirty="0"/>
              <a:t> </a:t>
            </a:r>
            <a:r>
              <a:rPr lang="es-CO" dirty="0" err="1"/>
              <a:t>Ayes</a:t>
            </a:r>
            <a:endParaRPr lang="es-CO" dirty="0"/>
          </a:p>
          <a:p>
            <a:r>
              <a:rPr lang="es-CO" dirty="0" err="1"/>
              <a:t>Envision</a:t>
            </a:r>
            <a:r>
              <a:rPr lang="es-CO" dirty="0"/>
              <a:t> AI App</a:t>
            </a:r>
          </a:p>
          <a:p>
            <a:r>
              <a:rPr lang="es-CO" dirty="0" err="1"/>
              <a:t>App&amp;Town</a:t>
            </a:r>
            <a:endParaRPr lang="es-CO" dirty="0"/>
          </a:p>
          <a:p>
            <a:pPr marL="171450" indent="-171450">
              <a:buFontTx/>
              <a:buChar char="-"/>
            </a:pPr>
            <a:endParaRPr lang="es-ES" dirty="0"/>
          </a:p>
          <a:p>
            <a:pPr marL="0" indent="0">
              <a:buFontTx/>
              <a:buNone/>
            </a:pPr>
            <a:endParaRPr lang="es-ES" dirty="0"/>
          </a:p>
          <a:p>
            <a:pPr marL="0" indent="0">
              <a:buFontTx/>
              <a:buNone/>
            </a:pPr>
            <a:r>
              <a:rPr lang="es-CO" dirty="0"/>
              <a:t>https://www.youtube.com/watch?v=lxgoGhuL8KM</a:t>
            </a:r>
          </a:p>
          <a:p>
            <a:pPr marL="0" indent="0">
              <a:buFontTx/>
              <a:buNone/>
            </a:pPr>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7</a:t>
            </a:fld>
            <a:endParaRPr lang="es-CO"/>
          </a:p>
        </p:txBody>
      </p:sp>
    </p:spTree>
    <p:extLst>
      <p:ext uri="{BB962C8B-B14F-4D97-AF65-F5344CB8AC3E}">
        <p14:creationId xmlns:p14="http://schemas.microsoft.com/office/powerpoint/2010/main" val="1927282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pPr marL="12700" marR="5080" algn="just">
              <a:lnSpc>
                <a:spcPct val="100800"/>
              </a:lnSpc>
              <a:spcBef>
                <a:spcPts val="90"/>
              </a:spcBef>
            </a:pPr>
            <a:r>
              <a:rPr lang="es-ES" sz="1200" dirty="0">
                <a:solidFill>
                  <a:schemeClr val="tx1"/>
                </a:solidFill>
                <a:latin typeface="Arial"/>
                <a:cs typeface="Arial"/>
              </a:rPr>
              <a:t>OBJETIVO GENERAL</a:t>
            </a:r>
          </a:p>
          <a:p>
            <a:pPr marL="12700" marR="5080" algn="just">
              <a:lnSpc>
                <a:spcPct val="100800"/>
              </a:lnSpc>
              <a:spcBef>
                <a:spcPts val="90"/>
              </a:spcBef>
            </a:pPr>
            <a:r>
              <a:rPr lang="es-ES" sz="1200" dirty="0">
                <a:solidFill>
                  <a:schemeClr val="tx1"/>
                </a:solidFill>
                <a:latin typeface="Arial"/>
                <a:cs typeface="Arial"/>
              </a:rPr>
              <a:t>Mejorar la movilidad autónoma, segura y eficiente de personas con discapacidad visual en espacios interiores y en espacios exteriores urbanos  del Valle del Cauca.</a:t>
            </a:r>
          </a:p>
          <a:p>
            <a:endParaRPr lang="es-CO" dirty="0"/>
          </a:p>
        </p:txBody>
      </p:sp>
      <p:sp>
        <p:nvSpPr>
          <p:cNvPr id="4" name="Marcador de número de diapositiva 3"/>
          <p:cNvSpPr>
            <a:spLocks noGrp="1"/>
          </p:cNvSpPr>
          <p:nvPr>
            <p:ph type="sldNum" sz="quarter" idx="10"/>
          </p:nvPr>
        </p:nvSpPr>
        <p:spPr/>
        <p:txBody>
          <a:bodyPr/>
          <a:lstStyle/>
          <a:p>
            <a:fld id="{22D65288-B6E5-4BA0-9E66-D54E4D8C7688}" type="slidenum">
              <a:rPr lang="es-CO" smtClean="0"/>
              <a:t>9</a:t>
            </a:fld>
            <a:endParaRPr lang="es-CO"/>
          </a:p>
        </p:txBody>
      </p:sp>
    </p:spTree>
    <p:extLst>
      <p:ext uri="{BB962C8B-B14F-4D97-AF65-F5344CB8AC3E}">
        <p14:creationId xmlns:p14="http://schemas.microsoft.com/office/powerpoint/2010/main" val="1964675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txBody>
          <a:bodyPr/>
          <a:lstStyle/>
          <a:p>
            <a:endParaRPr lang="es-CO"/>
          </a:p>
        </p:txBody>
      </p:sp>
      <p:sp>
        <p:nvSpPr>
          <p:cNvPr id="3" name="Marcador de notas 2"/>
          <p:cNvSpPr>
            <a:spLocks noGrp="1"/>
          </p:cNvSpPr>
          <p:nvPr>
            <p:ph type="body" idx="1"/>
          </p:nvPr>
        </p:nvSpPr>
        <p:spPr/>
        <p:txBody>
          <a:bodyPr/>
          <a:lstStyle/>
          <a:p>
            <a:r>
              <a:rPr lang="es-CO" dirty="0"/>
              <a:t>https://huggingface.co/blog/vlms-2025</a:t>
            </a:r>
          </a:p>
        </p:txBody>
      </p:sp>
      <p:sp>
        <p:nvSpPr>
          <p:cNvPr id="4" name="Marcador de número de diapositiva 3"/>
          <p:cNvSpPr>
            <a:spLocks noGrp="1"/>
          </p:cNvSpPr>
          <p:nvPr>
            <p:ph type="sldNum" sz="quarter" idx="10"/>
          </p:nvPr>
        </p:nvSpPr>
        <p:spPr/>
        <p:txBody>
          <a:bodyPr/>
          <a:lstStyle/>
          <a:p>
            <a:fld id="{22D65288-B6E5-4BA0-9E66-D54E4D8C7688}" type="slidenum">
              <a:rPr lang="es-CO" smtClean="0"/>
              <a:t>10</a:t>
            </a:fld>
            <a:endParaRPr lang="es-CO"/>
          </a:p>
        </p:txBody>
      </p:sp>
    </p:spTree>
    <p:extLst>
      <p:ext uri="{BB962C8B-B14F-4D97-AF65-F5344CB8AC3E}">
        <p14:creationId xmlns:p14="http://schemas.microsoft.com/office/powerpoint/2010/main" val="22464581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BE16898-B18B-0579-3F18-4E3DD0C41FD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397"/>
            <a:ext cx="20104100" cy="1130855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7_Title Slide">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34E49376-72F1-FCC7-7AB0-BC37C167EA42}"/>
              </a:ext>
            </a:extLst>
          </p:cNvPr>
          <p:cNvPicPr>
            <a:picLocks noChangeAspect="1"/>
          </p:cNvPicPr>
          <p:nvPr userDrawn="1"/>
        </p:nvPicPr>
        <p:blipFill>
          <a:blip r:embed="rId2"/>
          <a:stretch>
            <a:fillRect/>
          </a:stretch>
        </p:blipFill>
        <p:spPr>
          <a:xfrm>
            <a:off x="528018" y="1710786"/>
            <a:ext cx="19071465" cy="9079653"/>
          </a:xfrm>
          <a:prstGeom prst="rect">
            <a:avLst/>
          </a:prstGeom>
        </p:spPr>
      </p:pic>
      <p:pic>
        <p:nvPicPr>
          <p:cNvPr id="4" name="Imagen 3">
            <a:extLst>
              <a:ext uri="{FF2B5EF4-FFF2-40B4-BE49-F238E27FC236}">
                <a16:creationId xmlns:a16="http://schemas.microsoft.com/office/drawing/2014/main" id="{A16D24D1-11AE-6484-5BA9-B2BAEB6E8D0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2937653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5C66FC48-4562-42F1-7E45-9DD2E026FDDE}"/>
              </a:ext>
            </a:extLst>
          </p:cNvPr>
          <p:cNvPicPr>
            <a:picLocks noChangeAspect="1"/>
          </p:cNvPicPr>
          <p:nvPr userDrawn="1"/>
        </p:nvPicPr>
        <p:blipFill>
          <a:blip r:embed="rId2"/>
          <a:stretch>
            <a:fillRect/>
          </a:stretch>
        </p:blipFill>
        <p:spPr>
          <a:xfrm>
            <a:off x="528017" y="1710786"/>
            <a:ext cx="19071465" cy="9079653"/>
          </a:xfrm>
          <a:prstGeom prst="rect">
            <a:avLst/>
          </a:prstGeom>
        </p:spPr>
      </p:pic>
      <p:pic>
        <p:nvPicPr>
          <p:cNvPr id="2" name="Imagen 1">
            <a:extLst>
              <a:ext uri="{FF2B5EF4-FFF2-40B4-BE49-F238E27FC236}">
                <a16:creationId xmlns:a16="http://schemas.microsoft.com/office/drawing/2014/main" id="{B1B13924-5B94-8C86-A350-343891A7CB6A}"/>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8705750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4_Title Slide">
    <p:bg>
      <p:bgPr>
        <a:solidFill>
          <a:schemeClr val="bg1"/>
        </a:solidFill>
        <a:effectLst/>
      </p:bgPr>
    </p:bg>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F794F00B-0395-7038-CBC5-96775BC72299}"/>
              </a:ext>
            </a:extLst>
          </p:cNvPr>
          <p:cNvPicPr>
            <a:picLocks noChangeAspect="1"/>
          </p:cNvPicPr>
          <p:nvPr userDrawn="1"/>
        </p:nvPicPr>
        <p:blipFill>
          <a:blip r:embed="rId2"/>
          <a:stretch>
            <a:fillRect/>
          </a:stretch>
        </p:blipFill>
        <p:spPr>
          <a:xfrm>
            <a:off x="528016" y="1710088"/>
            <a:ext cx="19047459" cy="9068224"/>
          </a:xfrm>
          <a:prstGeom prst="rect">
            <a:avLst/>
          </a:prstGeom>
        </p:spPr>
      </p:pic>
      <p:pic>
        <p:nvPicPr>
          <p:cNvPr id="2" name="Imagen 1">
            <a:extLst>
              <a:ext uri="{FF2B5EF4-FFF2-40B4-BE49-F238E27FC236}">
                <a16:creationId xmlns:a16="http://schemas.microsoft.com/office/drawing/2014/main" id="{45DFD1A4-A866-CD54-693D-48331EC88EA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40338883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5_Title Slide">
    <p:bg>
      <p:bgPr>
        <a:solidFill>
          <a:schemeClr val="bg1"/>
        </a:solidFill>
        <a:effectLst/>
      </p:bgPr>
    </p:bg>
    <p:spTree>
      <p:nvGrpSpPr>
        <p:cNvPr id="1" name=""/>
        <p:cNvGrpSpPr/>
        <p:nvPr/>
      </p:nvGrpSpPr>
      <p:grpSpPr>
        <a:xfrm>
          <a:off x="0" y="0"/>
          <a:ext cx="0" cy="0"/>
          <a:chOff x="0" y="0"/>
          <a:chExt cx="0" cy="0"/>
        </a:xfrm>
      </p:grpSpPr>
      <p:pic>
        <p:nvPicPr>
          <p:cNvPr id="9" name="Imagen 8">
            <a:extLst>
              <a:ext uri="{FF2B5EF4-FFF2-40B4-BE49-F238E27FC236}">
                <a16:creationId xmlns:a16="http://schemas.microsoft.com/office/drawing/2014/main" id="{FC3EC949-7EBE-3906-9091-979405038162}"/>
              </a:ext>
            </a:extLst>
          </p:cNvPr>
          <p:cNvPicPr>
            <a:picLocks noChangeAspect="1"/>
          </p:cNvPicPr>
          <p:nvPr userDrawn="1"/>
        </p:nvPicPr>
        <p:blipFill>
          <a:blip r:embed="rId2"/>
          <a:stretch>
            <a:fillRect/>
          </a:stretch>
        </p:blipFill>
        <p:spPr>
          <a:xfrm>
            <a:off x="519566" y="1710778"/>
            <a:ext cx="19085249" cy="9086215"/>
          </a:xfrm>
          <a:prstGeom prst="rect">
            <a:avLst/>
          </a:prstGeom>
        </p:spPr>
      </p:pic>
      <p:pic>
        <p:nvPicPr>
          <p:cNvPr id="2" name="Imagen 1">
            <a:extLst>
              <a:ext uri="{FF2B5EF4-FFF2-40B4-BE49-F238E27FC236}">
                <a16:creationId xmlns:a16="http://schemas.microsoft.com/office/drawing/2014/main" id="{2700D285-C990-E6A2-EF51-F80235EE463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12761735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6_Title Slide">
    <p:bg>
      <p:bgPr>
        <a:solidFill>
          <a:schemeClr val="bg1"/>
        </a:solidFill>
        <a:effectLst/>
      </p:bgPr>
    </p:bg>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3E62CBCF-B1AA-7FCD-A067-BC8D98A3F931}"/>
              </a:ext>
            </a:extLst>
          </p:cNvPr>
          <p:cNvPicPr>
            <a:picLocks noChangeAspect="1"/>
          </p:cNvPicPr>
          <p:nvPr userDrawn="1"/>
        </p:nvPicPr>
        <p:blipFill>
          <a:blip r:embed="rId2"/>
          <a:stretch>
            <a:fillRect/>
          </a:stretch>
        </p:blipFill>
        <p:spPr>
          <a:xfrm>
            <a:off x="528293" y="1710778"/>
            <a:ext cx="19056516" cy="9072536"/>
          </a:xfrm>
          <a:prstGeom prst="rect">
            <a:avLst/>
          </a:prstGeom>
        </p:spPr>
      </p:pic>
      <p:pic>
        <p:nvPicPr>
          <p:cNvPr id="2" name="Imagen 1">
            <a:extLst>
              <a:ext uri="{FF2B5EF4-FFF2-40B4-BE49-F238E27FC236}">
                <a16:creationId xmlns:a16="http://schemas.microsoft.com/office/drawing/2014/main" id="{03FC14DC-2FB7-029A-C1F8-85A30996398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2835574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8_Title Slide">
    <p:bg>
      <p:bgPr>
        <a:solidFill>
          <a:schemeClr val="bg1"/>
        </a:soli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07993BA3-7E62-6830-C666-587D7EDB9CC7}"/>
              </a:ext>
            </a:extLst>
          </p:cNvPr>
          <p:cNvPicPr>
            <a:picLocks noChangeAspect="1"/>
          </p:cNvPicPr>
          <p:nvPr userDrawn="1"/>
        </p:nvPicPr>
        <p:blipFill>
          <a:blip r:embed="rId2"/>
          <a:stretch>
            <a:fillRect/>
          </a:stretch>
        </p:blipFill>
        <p:spPr>
          <a:xfrm>
            <a:off x="528293" y="1710778"/>
            <a:ext cx="19056516" cy="9072536"/>
          </a:xfrm>
          <a:prstGeom prst="rect">
            <a:avLst/>
          </a:prstGeom>
        </p:spPr>
      </p:pic>
      <p:pic>
        <p:nvPicPr>
          <p:cNvPr id="2" name="Imagen 1">
            <a:extLst>
              <a:ext uri="{FF2B5EF4-FFF2-40B4-BE49-F238E27FC236}">
                <a16:creationId xmlns:a16="http://schemas.microsoft.com/office/drawing/2014/main" id="{51141120-6718-CDB1-9DA9-67E98334F3D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33206177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BE16898-B18B-0579-3F18-4E3DD0C41FD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 y="397"/>
            <a:ext cx="20104096" cy="11308554"/>
          </a:xfrm>
          <a:prstGeom prst="rect">
            <a:avLst/>
          </a:prstGeom>
        </p:spPr>
      </p:pic>
    </p:spTree>
    <p:extLst>
      <p:ext uri="{BB962C8B-B14F-4D97-AF65-F5344CB8AC3E}">
        <p14:creationId xmlns:p14="http://schemas.microsoft.com/office/powerpoint/2010/main" val="851256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9" name="object 2">
            <a:extLst>
              <a:ext uri="{FF2B5EF4-FFF2-40B4-BE49-F238E27FC236}">
                <a16:creationId xmlns:a16="http://schemas.microsoft.com/office/drawing/2014/main" id="{68C4E6A5-37A9-CA41-CFFE-0D02790DBBD3}"/>
              </a:ext>
            </a:extLst>
          </p:cNvPr>
          <p:cNvSpPr/>
          <p:nvPr userDrawn="1"/>
        </p:nvSpPr>
        <p:spPr>
          <a:xfrm>
            <a:off x="528620" y="1710786"/>
            <a:ext cx="19047460" cy="9072245"/>
          </a:xfrm>
          <a:custGeom>
            <a:avLst/>
            <a:gdLst/>
            <a:ahLst/>
            <a:cxnLst/>
            <a:rect l="l" t="t" r="r" b="b"/>
            <a:pathLst>
              <a:path w="19047460" h="9072245">
                <a:moveTo>
                  <a:pt x="18703776" y="0"/>
                </a:moveTo>
                <a:lnTo>
                  <a:pt x="343078" y="0"/>
                </a:lnTo>
                <a:lnTo>
                  <a:pt x="296526" y="3131"/>
                </a:lnTo>
                <a:lnTo>
                  <a:pt x="251876" y="12254"/>
                </a:lnTo>
                <a:lnTo>
                  <a:pt x="209539" y="26960"/>
                </a:lnTo>
                <a:lnTo>
                  <a:pt x="169923" y="46839"/>
                </a:lnTo>
                <a:lnTo>
                  <a:pt x="133436" y="71483"/>
                </a:lnTo>
                <a:lnTo>
                  <a:pt x="100487" y="100483"/>
                </a:lnTo>
                <a:lnTo>
                  <a:pt x="71486" y="133431"/>
                </a:lnTo>
                <a:lnTo>
                  <a:pt x="46841" y="169918"/>
                </a:lnTo>
                <a:lnTo>
                  <a:pt x="26961" y="209535"/>
                </a:lnTo>
                <a:lnTo>
                  <a:pt x="12255" y="251873"/>
                </a:lnTo>
                <a:lnTo>
                  <a:pt x="3132" y="296523"/>
                </a:lnTo>
                <a:lnTo>
                  <a:pt x="0" y="343078"/>
                </a:lnTo>
                <a:lnTo>
                  <a:pt x="0" y="8728969"/>
                </a:lnTo>
                <a:lnTo>
                  <a:pt x="3132" y="8775522"/>
                </a:lnTo>
                <a:lnTo>
                  <a:pt x="12255" y="8820171"/>
                </a:lnTo>
                <a:lnTo>
                  <a:pt x="26961" y="8862508"/>
                </a:lnTo>
                <a:lnTo>
                  <a:pt x="46841" y="8902125"/>
                </a:lnTo>
                <a:lnTo>
                  <a:pt x="71486" y="8938612"/>
                </a:lnTo>
                <a:lnTo>
                  <a:pt x="100487" y="8971560"/>
                </a:lnTo>
                <a:lnTo>
                  <a:pt x="133436" y="9000561"/>
                </a:lnTo>
                <a:lnTo>
                  <a:pt x="169923" y="9025206"/>
                </a:lnTo>
                <a:lnTo>
                  <a:pt x="209539" y="9045086"/>
                </a:lnTo>
                <a:lnTo>
                  <a:pt x="251876" y="9059792"/>
                </a:lnTo>
                <a:lnTo>
                  <a:pt x="296526" y="9068916"/>
                </a:lnTo>
                <a:lnTo>
                  <a:pt x="343078" y="9072048"/>
                </a:lnTo>
                <a:lnTo>
                  <a:pt x="18703776" y="9072048"/>
                </a:lnTo>
                <a:lnTo>
                  <a:pt x="18750330" y="9068916"/>
                </a:lnTo>
                <a:lnTo>
                  <a:pt x="18794981" y="9059792"/>
                </a:lnTo>
                <a:lnTo>
                  <a:pt x="18837319" y="9045086"/>
                </a:lnTo>
                <a:lnTo>
                  <a:pt x="18876936" y="9025206"/>
                </a:lnTo>
                <a:lnTo>
                  <a:pt x="18913422" y="9000561"/>
                </a:lnTo>
                <a:lnTo>
                  <a:pt x="18946370" y="8971560"/>
                </a:lnTo>
                <a:lnTo>
                  <a:pt x="18975371" y="8938612"/>
                </a:lnTo>
                <a:lnTo>
                  <a:pt x="19000015" y="8902125"/>
                </a:lnTo>
                <a:lnTo>
                  <a:pt x="19019894" y="8862508"/>
                </a:lnTo>
                <a:lnTo>
                  <a:pt x="19034599" y="8820171"/>
                </a:lnTo>
                <a:lnTo>
                  <a:pt x="19043722" y="8775522"/>
                </a:lnTo>
                <a:lnTo>
                  <a:pt x="19046854" y="8728969"/>
                </a:lnTo>
                <a:lnTo>
                  <a:pt x="19046854" y="343078"/>
                </a:lnTo>
                <a:lnTo>
                  <a:pt x="19043722" y="296523"/>
                </a:lnTo>
                <a:lnTo>
                  <a:pt x="19034599" y="251873"/>
                </a:lnTo>
                <a:lnTo>
                  <a:pt x="19019894" y="209535"/>
                </a:lnTo>
                <a:lnTo>
                  <a:pt x="19000015" y="169918"/>
                </a:lnTo>
                <a:lnTo>
                  <a:pt x="18975371" y="133431"/>
                </a:lnTo>
                <a:lnTo>
                  <a:pt x="18946370" y="100483"/>
                </a:lnTo>
                <a:lnTo>
                  <a:pt x="18913422" y="71483"/>
                </a:lnTo>
                <a:lnTo>
                  <a:pt x="18876936" y="46839"/>
                </a:lnTo>
                <a:lnTo>
                  <a:pt x="18837319" y="26960"/>
                </a:lnTo>
                <a:lnTo>
                  <a:pt x="18794981" y="12254"/>
                </a:lnTo>
                <a:lnTo>
                  <a:pt x="18750330" y="3131"/>
                </a:lnTo>
                <a:lnTo>
                  <a:pt x="18703776" y="0"/>
                </a:lnTo>
                <a:close/>
              </a:path>
            </a:pathLst>
          </a:custGeom>
          <a:solidFill>
            <a:srgbClr val="F8F4EB"/>
          </a:solidFill>
        </p:spPr>
        <p:txBody>
          <a:bodyPr wrap="square" lIns="0" tIns="0" rIns="0" bIns="0" rtlCol="0"/>
          <a:lstStyle/>
          <a:p>
            <a:endParaRPr/>
          </a:p>
        </p:txBody>
      </p:sp>
      <p:pic>
        <p:nvPicPr>
          <p:cNvPr id="3" name="Imagen 2">
            <a:extLst>
              <a:ext uri="{FF2B5EF4-FFF2-40B4-BE49-F238E27FC236}">
                <a16:creationId xmlns:a16="http://schemas.microsoft.com/office/drawing/2014/main" id="{2E610A72-35FF-D95D-1EC0-0C85A9EBFBE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3727577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8078980-B2E0-BFC6-F12D-82E26DE66842}"/>
              </a:ext>
            </a:extLst>
          </p:cNvPr>
          <p:cNvPicPr>
            <a:picLocks noChangeAspect="1"/>
          </p:cNvPicPr>
          <p:nvPr userDrawn="1"/>
        </p:nvPicPr>
        <p:blipFill>
          <a:blip r:embed="rId2"/>
          <a:stretch>
            <a:fillRect/>
          </a:stretch>
        </p:blipFill>
        <p:spPr>
          <a:xfrm>
            <a:off x="-6350" y="0"/>
            <a:ext cx="20269200" cy="11309350"/>
          </a:xfrm>
          <a:prstGeom prst="rect">
            <a:avLst/>
          </a:prstGeom>
        </p:spPr>
      </p:pic>
      <p:sp>
        <p:nvSpPr>
          <p:cNvPr id="3" name="object 2">
            <a:extLst>
              <a:ext uri="{FF2B5EF4-FFF2-40B4-BE49-F238E27FC236}">
                <a16:creationId xmlns:a16="http://schemas.microsoft.com/office/drawing/2014/main" id="{E01984FE-3D4F-E67F-4FEE-B68273B5D17B}"/>
              </a:ext>
            </a:extLst>
          </p:cNvPr>
          <p:cNvSpPr/>
          <p:nvPr userDrawn="1"/>
        </p:nvSpPr>
        <p:spPr>
          <a:xfrm>
            <a:off x="528618" y="1710786"/>
            <a:ext cx="11817985" cy="9072245"/>
          </a:xfrm>
          <a:custGeom>
            <a:avLst/>
            <a:gdLst/>
            <a:ahLst/>
            <a:cxnLst/>
            <a:rect l="l" t="t" r="r" b="b"/>
            <a:pathLst>
              <a:path w="11817985" h="9072245">
                <a:moveTo>
                  <a:pt x="11474394" y="0"/>
                </a:moveTo>
                <a:lnTo>
                  <a:pt x="343089" y="0"/>
                </a:lnTo>
                <a:lnTo>
                  <a:pt x="296534" y="3131"/>
                </a:lnTo>
                <a:lnTo>
                  <a:pt x="251882" y="12254"/>
                </a:lnTo>
                <a:lnTo>
                  <a:pt x="209544" y="26960"/>
                </a:lnTo>
                <a:lnTo>
                  <a:pt x="169926" y="46839"/>
                </a:lnTo>
                <a:lnTo>
                  <a:pt x="133438" y="71483"/>
                </a:lnTo>
                <a:lnTo>
                  <a:pt x="100489" y="100483"/>
                </a:lnTo>
                <a:lnTo>
                  <a:pt x="71487" y="133431"/>
                </a:lnTo>
                <a:lnTo>
                  <a:pt x="46842" y="169918"/>
                </a:lnTo>
                <a:lnTo>
                  <a:pt x="26961" y="209535"/>
                </a:lnTo>
                <a:lnTo>
                  <a:pt x="12255" y="251873"/>
                </a:lnTo>
                <a:lnTo>
                  <a:pt x="3132" y="296523"/>
                </a:lnTo>
                <a:lnTo>
                  <a:pt x="0" y="343078"/>
                </a:lnTo>
                <a:lnTo>
                  <a:pt x="0" y="8728969"/>
                </a:lnTo>
                <a:lnTo>
                  <a:pt x="3132" y="8775522"/>
                </a:lnTo>
                <a:lnTo>
                  <a:pt x="12255" y="8820171"/>
                </a:lnTo>
                <a:lnTo>
                  <a:pt x="26961" y="8862508"/>
                </a:lnTo>
                <a:lnTo>
                  <a:pt x="46842" y="8902125"/>
                </a:lnTo>
                <a:lnTo>
                  <a:pt x="71487" y="8938612"/>
                </a:lnTo>
                <a:lnTo>
                  <a:pt x="100489" y="8971560"/>
                </a:lnTo>
                <a:lnTo>
                  <a:pt x="133438" y="9000561"/>
                </a:lnTo>
                <a:lnTo>
                  <a:pt x="169926" y="9025206"/>
                </a:lnTo>
                <a:lnTo>
                  <a:pt x="209544" y="9045086"/>
                </a:lnTo>
                <a:lnTo>
                  <a:pt x="251882" y="9059792"/>
                </a:lnTo>
                <a:lnTo>
                  <a:pt x="296534" y="9068916"/>
                </a:lnTo>
                <a:lnTo>
                  <a:pt x="343089" y="9072048"/>
                </a:lnTo>
                <a:lnTo>
                  <a:pt x="11474394" y="9072048"/>
                </a:lnTo>
                <a:lnTo>
                  <a:pt x="11520948" y="9068916"/>
                </a:lnTo>
                <a:lnTo>
                  <a:pt x="11565599" y="9059792"/>
                </a:lnTo>
                <a:lnTo>
                  <a:pt x="11607937" y="9045086"/>
                </a:lnTo>
                <a:lnTo>
                  <a:pt x="11647554" y="9025206"/>
                </a:lnTo>
                <a:lnTo>
                  <a:pt x="11684040" y="9000561"/>
                </a:lnTo>
                <a:lnTo>
                  <a:pt x="11716988" y="8971560"/>
                </a:lnTo>
                <a:lnTo>
                  <a:pt x="11745989" y="8938612"/>
                </a:lnTo>
                <a:lnTo>
                  <a:pt x="11770633" y="8902125"/>
                </a:lnTo>
                <a:lnTo>
                  <a:pt x="11790512" y="8862508"/>
                </a:lnTo>
                <a:lnTo>
                  <a:pt x="11805217" y="8820171"/>
                </a:lnTo>
                <a:lnTo>
                  <a:pt x="11814340" y="8775522"/>
                </a:lnTo>
                <a:lnTo>
                  <a:pt x="11817472" y="8728969"/>
                </a:lnTo>
                <a:lnTo>
                  <a:pt x="11817472" y="343078"/>
                </a:lnTo>
                <a:lnTo>
                  <a:pt x="11814340" y="296523"/>
                </a:lnTo>
                <a:lnTo>
                  <a:pt x="11805217" y="251873"/>
                </a:lnTo>
                <a:lnTo>
                  <a:pt x="11790512" y="209535"/>
                </a:lnTo>
                <a:lnTo>
                  <a:pt x="11770633" y="169918"/>
                </a:lnTo>
                <a:lnTo>
                  <a:pt x="11745989" y="133431"/>
                </a:lnTo>
                <a:lnTo>
                  <a:pt x="11716988" y="100483"/>
                </a:lnTo>
                <a:lnTo>
                  <a:pt x="11684040" y="71483"/>
                </a:lnTo>
                <a:lnTo>
                  <a:pt x="11647554" y="46839"/>
                </a:lnTo>
                <a:lnTo>
                  <a:pt x="11607937" y="26960"/>
                </a:lnTo>
                <a:lnTo>
                  <a:pt x="11565599" y="12254"/>
                </a:lnTo>
                <a:lnTo>
                  <a:pt x="11520948" y="3131"/>
                </a:lnTo>
                <a:lnTo>
                  <a:pt x="11474394" y="0"/>
                </a:lnTo>
                <a:close/>
              </a:path>
            </a:pathLst>
          </a:custGeom>
          <a:solidFill>
            <a:srgbClr val="FFFFFF"/>
          </a:solidFill>
        </p:spPr>
        <p:txBody>
          <a:bodyPr wrap="square" lIns="0" tIns="0" rIns="0" bIns="0" rtlCol="0"/>
          <a:lstStyle/>
          <a:p>
            <a:endParaRPr/>
          </a:p>
        </p:txBody>
      </p:sp>
      <p:pic>
        <p:nvPicPr>
          <p:cNvPr id="5" name="Imagen 4">
            <a:extLst>
              <a:ext uri="{FF2B5EF4-FFF2-40B4-BE49-F238E27FC236}">
                <a16:creationId xmlns:a16="http://schemas.microsoft.com/office/drawing/2014/main" id="{C4ADA92D-79E0-75FB-4C48-9FC5CBAA04E8}"/>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4221647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8078980-B2E0-BFC6-F12D-82E26DE66842}"/>
              </a:ext>
            </a:extLst>
          </p:cNvPr>
          <p:cNvPicPr>
            <a:picLocks noChangeAspect="1"/>
          </p:cNvPicPr>
          <p:nvPr userDrawn="1"/>
        </p:nvPicPr>
        <p:blipFill>
          <a:blip r:embed="rId2"/>
          <a:stretch>
            <a:fillRect/>
          </a:stretch>
        </p:blipFill>
        <p:spPr>
          <a:xfrm>
            <a:off x="-6350" y="0"/>
            <a:ext cx="20269200" cy="11309350"/>
          </a:xfrm>
          <a:prstGeom prst="rect">
            <a:avLst/>
          </a:prstGeom>
        </p:spPr>
      </p:pic>
      <p:pic>
        <p:nvPicPr>
          <p:cNvPr id="3" name="Imagen 2">
            <a:extLst>
              <a:ext uri="{FF2B5EF4-FFF2-40B4-BE49-F238E27FC236}">
                <a16:creationId xmlns:a16="http://schemas.microsoft.com/office/drawing/2014/main" id="{7491E232-45DC-A874-9BB0-BA012F8F0189}"/>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4136342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28078980-B2E0-BFC6-F12D-82E26DE66842}"/>
              </a:ext>
            </a:extLst>
          </p:cNvPr>
          <p:cNvPicPr>
            <a:picLocks noChangeAspect="1"/>
          </p:cNvPicPr>
          <p:nvPr userDrawn="1"/>
        </p:nvPicPr>
        <p:blipFill>
          <a:blip r:embed="rId2"/>
          <a:stretch>
            <a:fillRect/>
          </a:stretch>
        </p:blipFill>
        <p:spPr>
          <a:xfrm>
            <a:off x="-6350" y="0"/>
            <a:ext cx="20269200" cy="11309350"/>
          </a:xfrm>
          <a:prstGeom prst="rect">
            <a:avLst/>
          </a:prstGeom>
        </p:spPr>
      </p:pic>
      <p:sp>
        <p:nvSpPr>
          <p:cNvPr id="3" name="object 2">
            <a:extLst>
              <a:ext uri="{FF2B5EF4-FFF2-40B4-BE49-F238E27FC236}">
                <a16:creationId xmlns:a16="http://schemas.microsoft.com/office/drawing/2014/main" id="{3C35D062-3FB9-1D78-D6B8-C84B784F8EB3}"/>
              </a:ext>
            </a:extLst>
          </p:cNvPr>
          <p:cNvSpPr/>
          <p:nvPr userDrawn="1"/>
        </p:nvSpPr>
        <p:spPr>
          <a:xfrm>
            <a:off x="528618" y="1710786"/>
            <a:ext cx="11817985" cy="9072245"/>
          </a:xfrm>
          <a:custGeom>
            <a:avLst/>
            <a:gdLst/>
            <a:ahLst/>
            <a:cxnLst/>
            <a:rect l="l" t="t" r="r" b="b"/>
            <a:pathLst>
              <a:path w="11817985" h="9072245">
                <a:moveTo>
                  <a:pt x="11474394" y="0"/>
                </a:moveTo>
                <a:lnTo>
                  <a:pt x="343089" y="0"/>
                </a:lnTo>
                <a:lnTo>
                  <a:pt x="296534" y="3131"/>
                </a:lnTo>
                <a:lnTo>
                  <a:pt x="251882" y="12254"/>
                </a:lnTo>
                <a:lnTo>
                  <a:pt x="209544" y="26960"/>
                </a:lnTo>
                <a:lnTo>
                  <a:pt x="169926" y="46839"/>
                </a:lnTo>
                <a:lnTo>
                  <a:pt x="133438" y="71483"/>
                </a:lnTo>
                <a:lnTo>
                  <a:pt x="100489" y="100483"/>
                </a:lnTo>
                <a:lnTo>
                  <a:pt x="71487" y="133431"/>
                </a:lnTo>
                <a:lnTo>
                  <a:pt x="46842" y="169918"/>
                </a:lnTo>
                <a:lnTo>
                  <a:pt x="26961" y="209535"/>
                </a:lnTo>
                <a:lnTo>
                  <a:pt x="12255" y="251873"/>
                </a:lnTo>
                <a:lnTo>
                  <a:pt x="3132" y="296523"/>
                </a:lnTo>
                <a:lnTo>
                  <a:pt x="0" y="343078"/>
                </a:lnTo>
                <a:lnTo>
                  <a:pt x="0" y="8728969"/>
                </a:lnTo>
                <a:lnTo>
                  <a:pt x="3132" y="8775522"/>
                </a:lnTo>
                <a:lnTo>
                  <a:pt x="12255" y="8820171"/>
                </a:lnTo>
                <a:lnTo>
                  <a:pt x="26961" y="8862508"/>
                </a:lnTo>
                <a:lnTo>
                  <a:pt x="46842" y="8902125"/>
                </a:lnTo>
                <a:lnTo>
                  <a:pt x="71487" y="8938612"/>
                </a:lnTo>
                <a:lnTo>
                  <a:pt x="100489" y="8971560"/>
                </a:lnTo>
                <a:lnTo>
                  <a:pt x="133438" y="9000561"/>
                </a:lnTo>
                <a:lnTo>
                  <a:pt x="169926" y="9025206"/>
                </a:lnTo>
                <a:lnTo>
                  <a:pt x="209544" y="9045086"/>
                </a:lnTo>
                <a:lnTo>
                  <a:pt x="251882" y="9059792"/>
                </a:lnTo>
                <a:lnTo>
                  <a:pt x="296534" y="9068916"/>
                </a:lnTo>
                <a:lnTo>
                  <a:pt x="343089" y="9072048"/>
                </a:lnTo>
                <a:lnTo>
                  <a:pt x="11474394" y="9072048"/>
                </a:lnTo>
                <a:lnTo>
                  <a:pt x="11520948" y="9068916"/>
                </a:lnTo>
                <a:lnTo>
                  <a:pt x="11565599" y="9059792"/>
                </a:lnTo>
                <a:lnTo>
                  <a:pt x="11607937" y="9045086"/>
                </a:lnTo>
                <a:lnTo>
                  <a:pt x="11647554" y="9025206"/>
                </a:lnTo>
                <a:lnTo>
                  <a:pt x="11684040" y="9000561"/>
                </a:lnTo>
                <a:lnTo>
                  <a:pt x="11716988" y="8971560"/>
                </a:lnTo>
                <a:lnTo>
                  <a:pt x="11745989" y="8938612"/>
                </a:lnTo>
                <a:lnTo>
                  <a:pt x="11770633" y="8902125"/>
                </a:lnTo>
                <a:lnTo>
                  <a:pt x="11790512" y="8862508"/>
                </a:lnTo>
                <a:lnTo>
                  <a:pt x="11805217" y="8820171"/>
                </a:lnTo>
                <a:lnTo>
                  <a:pt x="11814340" y="8775522"/>
                </a:lnTo>
                <a:lnTo>
                  <a:pt x="11817472" y="8728969"/>
                </a:lnTo>
                <a:lnTo>
                  <a:pt x="11817472" y="343078"/>
                </a:lnTo>
                <a:lnTo>
                  <a:pt x="11814340" y="296523"/>
                </a:lnTo>
                <a:lnTo>
                  <a:pt x="11805217" y="251873"/>
                </a:lnTo>
                <a:lnTo>
                  <a:pt x="11790512" y="209535"/>
                </a:lnTo>
                <a:lnTo>
                  <a:pt x="11770633" y="169918"/>
                </a:lnTo>
                <a:lnTo>
                  <a:pt x="11745989" y="133431"/>
                </a:lnTo>
                <a:lnTo>
                  <a:pt x="11716988" y="100483"/>
                </a:lnTo>
                <a:lnTo>
                  <a:pt x="11684040" y="71483"/>
                </a:lnTo>
                <a:lnTo>
                  <a:pt x="11647554" y="46839"/>
                </a:lnTo>
                <a:lnTo>
                  <a:pt x="11607937" y="26960"/>
                </a:lnTo>
                <a:lnTo>
                  <a:pt x="11565599" y="12254"/>
                </a:lnTo>
                <a:lnTo>
                  <a:pt x="11520948" y="3131"/>
                </a:lnTo>
                <a:lnTo>
                  <a:pt x="11474394" y="0"/>
                </a:lnTo>
                <a:close/>
              </a:path>
            </a:pathLst>
          </a:custGeom>
          <a:solidFill>
            <a:srgbClr val="FFFFFF"/>
          </a:solidFill>
        </p:spPr>
        <p:txBody>
          <a:bodyPr wrap="square" lIns="0" tIns="0" rIns="0" bIns="0" rtlCol="0"/>
          <a:lstStyle/>
          <a:p>
            <a:endParaRPr/>
          </a:p>
        </p:txBody>
      </p:sp>
      <p:pic>
        <p:nvPicPr>
          <p:cNvPr id="6" name="Imagen 5">
            <a:extLst>
              <a:ext uri="{FF2B5EF4-FFF2-40B4-BE49-F238E27FC236}">
                <a16:creationId xmlns:a16="http://schemas.microsoft.com/office/drawing/2014/main" id="{5F31CAA6-26BF-1BBA-2A6D-4A33869449D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3164614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528620" y="1710786"/>
            <a:ext cx="19047460" cy="9072245"/>
          </a:xfrm>
          <a:custGeom>
            <a:avLst/>
            <a:gdLst/>
            <a:ahLst/>
            <a:cxnLst/>
            <a:rect l="l" t="t" r="r" b="b"/>
            <a:pathLst>
              <a:path w="19047460" h="9072245">
                <a:moveTo>
                  <a:pt x="18703776" y="0"/>
                </a:moveTo>
                <a:lnTo>
                  <a:pt x="343078" y="0"/>
                </a:lnTo>
                <a:lnTo>
                  <a:pt x="296526" y="3131"/>
                </a:lnTo>
                <a:lnTo>
                  <a:pt x="251876" y="12254"/>
                </a:lnTo>
                <a:lnTo>
                  <a:pt x="209539" y="26960"/>
                </a:lnTo>
                <a:lnTo>
                  <a:pt x="169923" y="46839"/>
                </a:lnTo>
                <a:lnTo>
                  <a:pt x="133436" y="71483"/>
                </a:lnTo>
                <a:lnTo>
                  <a:pt x="100487" y="100483"/>
                </a:lnTo>
                <a:lnTo>
                  <a:pt x="71486" y="133431"/>
                </a:lnTo>
                <a:lnTo>
                  <a:pt x="46841" y="169918"/>
                </a:lnTo>
                <a:lnTo>
                  <a:pt x="26961" y="209535"/>
                </a:lnTo>
                <a:lnTo>
                  <a:pt x="12255" y="251873"/>
                </a:lnTo>
                <a:lnTo>
                  <a:pt x="3132" y="296523"/>
                </a:lnTo>
                <a:lnTo>
                  <a:pt x="0" y="343078"/>
                </a:lnTo>
                <a:lnTo>
                  <a:pt x="0" y="8728969"/>
                </a:lnTo>
                <a:lnTo>
                  <a:pt x="3132" y="8775522"/>
                </a:lnTo>
                <a:lnTo>
                  <a:pt x="12255" y="8820171"/>
                </a:lnTo>
                <a:lnTo>
                  <a:pt x="26961" y="8862508"/>
                </a:lnTo>
                <a:lnTo>
                  <a:pt x="46841" y="8902125"/>
                </a:lnTo>
                <a:lnTo>
                  <a:pt x="71486" y="8938612"/>
                </a:lnTo>
                <a:lnTo>
                  <a:pt x="100487" y="8971560"/>
                </a:lnTo>
                <a:lnTo>
                  <a:pt x="133436" y="9000561"/>
                </a:lnTo>
                <a:lnTo>
                  <a:pt x="169923" y="9025206"/>
                </a:lnTo>
                <a:lnTo>
                  <a:pt x="209539" y="9045086"/>
                </a:lnTo>
                <a:lnTo>
                  <a:pt x="251876" y="9059792"/>
                </a:lnTo>
                <a:lnTo>
                  <a:pt x="296526" y="9068916"/>
                </a:lnTo>
                <a:lnTo>
                  <a:pt x="343078" y="9072048"/>
                </a:lnTo>
                <a:lnTo>
                  <a:pt x="18703776" y="9072048"/>
                </a:lnTo>
                <a:lnTo>
                  <a:pt x="18750330" y="9068916"/>
                </a:lnTo>
                <a:lnTo>
                  <a:pt x="18794981" y="9059792"/>
                </a:lnTo>
                <a:lnTo>
                  <a:pt x="18837319" y="9045086"/>
                </a:lnTo>
                <a:lnTo>
                  <a:pt x="18876936" y="9025206"/>
                </a:lnTo>
                <a:lnTo>
                  <a:pt x="18913422" y="9000561"/>
                </a:lnTo>
                <a:lnTo>
                  <a:pt x="18946370" y="8971560"/>
                </a:lnTo>
                <a:lnTo>
                  <a:pt x="18975371" y="8938612"/>
                </a:lnTo>
                <a:lnTo>
                  <a:pt x="19000015" y="8902125"/>
                </a:lnTo>
                <a:lnTo>
                  <a:pt x="19019894" y="8862508"/>
                </a:lnTo>
                <a:lnTo>
                  <a:pt x="19034599" y="8820171"/>
                </a:lnTo>
                <a:lnTo>
                  <a:pt x="19043722" y="8775522"/>
                </a:lnTo>
                <a:lnTo>
                  <a:pt x="19046854" y="8728969"/>
                </a:lnTo>
                <a:lnTo>
                  <a:pt x="19046854" y="343078"/>
                </a:lnTo>
                <a:lnTo>
                  <a:pt x="19043722" y="296523"/>
                </a:lnTo>
                <a:lnTo>
                  <a:pt x="19034599" y="251873"/>
                </a:lnTo>
                <a:lnTo>
                  <a:pt x="19019894" y="209535"/>
                </a:lnTo>
                <a:lnTo>
                  <a:pt x="19000015" y="169918"/>
                </a:lnTo>
                <a:lnTo>
                  <a:pt x="18975371" y="133431"/>
                </a:lnTo>
                <a:lnTo>
                  <a:pt x="18946370" y="100483"/>
                </a:lnTo>
                <a:lnTo>
                  <a:pt x="18913422" y="71483"/>
                </a:lnTo>
                <a:lnTo>
                  <a:pt x="18876936" y="46839"/>
                </a:lnTo>
                <a:lnTo>
                  <a:pt x="18837319" y="26960"/>
                </a:lnTo>
                <a:lnTo>
                  <a:pt x="18794981" y="12254"/>
                </a:lnTo>
                <a:lnTo>
                  <a:pt x="18750330" y="3131"/>
                </a:lnTo>
                <a:lnTo>
                  <a:pt x="18703776" y="0"/>
                </a:lnTo>
                <a:close/>
              </a:path>
            </a:pathLst>
          </a:custGeom>
          <a:solidFill>
            <a:srgbClr val="FF051E"/>
          </a:solidFill>
        </p:spPr>
        <p:txBody>
          <a:bodyPr wrap="square" lIns="0" tIns="0" rIns="0" bIns="0" rtlCol="0"/>
          <a:lstStyle/>
          <a:p>
            <a:endParaRPr/>
          </a:p>
        </p:txBody>
      </p:sp>
      <p:pic>
        <p:nvPicPr>
          <p:cNvPr id="3" name="Imagen 2">
            <a:extLst>
              <a:ext uri="{FF2B5EF4-FFF2-40B4-BE49-F238E27FC236}">
                <a16:creationId xmlns:a16="http://schemas.microsoft.com/office/drawing/2014/main" id="{8C9AFF4F-1666-6FCB-BF63-8933691726A6}"/>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extLst>
      <p:ext uri="{BB962C8B-B14F-4D97-AF65-F5344CB8AC3E}">
        <p14:creationId xmlns:p14="http://schemas.microsoft.com/office/powerpoint/2010/main" val="3437951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id="{FC3A2FCE-9E93-4A5C-5541-2EE326C746AE}"/>
              </a:ext>
            </a:extLst>
          </p:cNvPr>
          <p:cNvPicPr>
            <a:picLocks noChangeAspect="1"/>
          </p:cNvPicPr>
          <p:nvPr userDrawn="1"/>
        </p:nvPicPr>
        <p:blipFill>
          <a:blip r:embed="rId2"/>
          <a:stretch>
            <a:fillRect/>
          </a:stretch>
        </p:blipFill>
        <p:spPr>
          <a:xfrm>
            <a:off x="528019" y="1710786"/>
            <a:ext cx="19055905" cy="9079653"/>
          </a:xfrm>
          <a:prstGeom prst="rect">
            <a:avLst/>
          </a:prstGeom>
        </p:spPr>
      </p:pic>
      <p:pic>
        <p:nvPicPr>
          <p:cNvPr id="3" name="Imagen 2">
            <a:extLst>
              <a:ext uri="{FF2B5EF4-FFF2-40B4-BE49-F238E27FC236}">
                <a16:creationId xmlns:a16="http://schemas.microsoft.com/office/drawing/2014/main" id="{CEEA03A9-CCAD-DB99-9704-C8D6D39EEE9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3F3DF38-0B75-2D29-E45D-FC1CFAEC3D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pic>
        <p:nvPicPr>
          <p:cNvPr id="6" name="Imagen 5">
            <a:extLst>
              <a:ext uri="{FF2B5EF4-FFF2-40B4-BE49-F238E27FC236}">
                <a16:creationId xmlns:a16="http://schemas.microsoft.com/office/drawing/2014/main" id="{80E1A9F0-535E-88FE-FD12-6CFDBA248065}"/>
              </a:ext>
            </a:extLst>
          </p:cNvPr>
          <p:cNvPicPr>
            <a:picLocks noChangeAspect="1"/>
          </p:cNvPicPr>
          <p:nvPr userDrawn="1"/>
        </p:nvPicPr>
        <p:blipFill>
          <a:blip r:embed="rId3"/>
          <a:stretch>
            <a:fillRect/>
          </a:stretch>
        </p:blipFill>
        <p:spPr>
          <a:xfrm>
            <a:off x="528016" y="1710786"/>
            <a:ext cx="19071465" cy="9079653"/>
          </a:xfrm>
          <a:prstGeom prst="rect">
            <a:avLst/>
          </a:prstGeom>
        </p:spPr>
      </p:pic>
    </p:spTree>
    <p:extLst>
      <p:ext uri="{BB962C8B-B14F-4D97-AF65-F5344CB8AC3E}">
        <p14:creationId xmlns:p14="http://schemas.microsoft.com/office/powerpoint/2010/main" val="3766661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9_Title Slide">
    <p:bg>
      <p:bgPr>
        <a:solidFill>
          <a:schemeClr val="bg1"/>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3F3DF38-0B75-2D29-E45D-FC1CFAEC3D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7517058" y="551756"/>
            <a:ext cx="2102485" cy="690368"/>
          </a:xfrm>
          <a:prstGeom prst="rect">
            <a:avLst/>
          </a:prstGeom>
        </p:spPr>
      </p:pic>
      <p:pic>
        <p:nvPicPr>
          <p:cNvPr id="4" name="Imagen 3">
            <a:extLst>
              <a:ext uri="{FF2B5EF4-FFF2-40B4-BE49-F238E27FC236}">
                <a16:creationId xmlns:a16="http://schemas.microsoft.com/office/drawing/2014/main" id="{EFF277C8-8F7B-FECC-FAE1-4742064F9AC0}"/>
              </a:ext>
            </a:extLst>
          </p:cNvPr>
          <p:cNvPicPr>
            <a:picLocks noChangeAspect="1"/>
          </p:cNvPicPr>
          <p:nvPr userDrawn="1"/>
        </p:nvPicPr>
        <p:blipFill>
          <a:blip r:embed="rId3"/>
          <a:stretch>
            <a:fillRect/>
          </a:stretch>
        </p:blipFill>
        <p:spPr>
          <a:xfrm>
            <a:off x="547065" y="1710786"/>
            <a:ext cx="19071465" cy="9079653"/>
          </a:xfrm>
          <a:prstGeom prst="rect">
            <a:avLst/>
          </a:prstGeom>
        </p:spPr>
      </p:pic>
    </p:spTree>
    <p:extLst>
      <p:ext uri="{BB962C8B-B14F-4D97-AF65-F5344CB8AC3E}">
        <p14:creationId xmlns:p14="http://schemas.microsoft.com/office/powerpoint/2010/main" val="3468984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74" r:id="rId2"/>
    <p:sldLayoutId id="2147483663" r:id="rId3"/>
    <p:sldLayoutId id="2147483667" r:id="rId4"/>
    <p:sldLayoutId id="2147483668" r:id="rId5"/>
    <p:sldLayoutId id="2147483664" r:id="rId6"/>
    <p:sldLayoutId id="2147483661" r:id="rId7"/>
    <p:sldLayoutId id="2147483665" r:id="rId8"/>
    <p:sldLayoutId id="2147483677" r:id="rId9"/>
    <p:sldLayoutId id="2147483672" r:id="rId10"/>
    <p:sldLayoutId id="2147483666" r:id="rId11"/>
    <p:sldLayoutId id="2147483669" r:id="rId12"/>
    <p:sldLayoutId id="2147483670" r:id="rId13"/>
    <p:sldLayoutId id="2147483671" r:id="rId14"/>
    <p:sldLayoutId id="2147483673" r:id="rId15"/>
    <p:sldLayoutId id="2147483676" r:id="rId1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8.xml"/><Relationship Id="rId5" Type="http://schemas.openxmlformats.org/officeDocument/2006/relationships/hyperlink" Target="https://openai.com/es-ES/index/introducing-gpt-realtime/" TargetMode="External"/><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38.png"/><Relationship Id="rId4" Type="http://schemas.openxmlformats.org/officeDocument/2006/relationships/image" Target="../media/image37.jpg"/></Relationships>
</file>

<file path=ppt/slides/_rels/slide17.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43.png"/><Relationship Id="rId4" Type="http://schemas.openxmlformats.org/officeDocument/2006/relationships/image" Target="../media/image4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4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4.png"/><Relationship Id="rId5" Type="http://schemas.openxmlformats.org/officeDocument/2006/relationships/slideLayout" Target="../slideLayouts/slideLayout9.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C22C431C-3A71-CC49-C7CD-CEF114A3F151}"/>
              </a:ext>
            </a:extLst>
          </p:cNvPr>
          <p:cNvSpPr txBox="1">
            <a:spLocks/>
          </p:cNvSpPr>
          <p:nvPr/>
        </p:nvSpPr>
        <p:spPr>
          <a:xfrm>
            <a:off x="1365250" y="1616075"/>
            <a:ext cx="17449800" cy="6167714"/>
          </a:xfrm>
          <a:prstGeom prst="rect">
            <a:avLst/>
          </a:prstGeom>
        </p:spPr>
        <p:txBody>
          <a:bodyPr vert="horz" wrap="square" lIns="0" tIns="12065" rIns="0" bIns="0" rtlCol="0">
            <a:spAutoFit/>
          </a:bodyPr>
          <a:lstStyle>
            <a:lvl1pPr>
              <a:defRPr>
                <a:latin typeface="+mj-lt"/>
                <a:ea typeface="+mj-ea"/>
                <a:cs typeface="+mj-cs"/>
              </a:defRPr>
            </a:lvl1pPr>
          </a:lstStyle>
          <a:p>
            <a:pPr marL="12700" algn="ctr">
              <a:spcBef>
                <a:spcPts val="95"/>
              </a:spcBef>
            </a:pPr>
            <a:r>
              <a:rPr lang="es-MX" sz="8000" b="1" spc="-10" dirty="0">
                <a:solidFill>
                  <a:schemeClr val="bg1"/>
                </a:solidFill>
                <a:latin typeface="Arial"/>
                <a:cs typeface="Arial"/>
              </a:rPr>
              <a:t>Dispositivo Portátil y Aplicación Móvil para Navegación Autónoma Accesible para población con Discapacidad Visual y Baja Visión en el Valle del Cauca</a:t>
            </a:r>
            <a:endParaRPr lang="es-CO" sz="8000" dirty="0">
              <a:solidFill>
                <a:schemeClr val="bg1"/>
              </a:solidFill>
              <a:latin typeface="Arial"/>
              <a:cs typeface="Arial"/>
            </a:endParaRPr>
          </a:p>
        </p:txBody>
      </p:sp>
    </p:spTree>
    <p:extLst>
      <p:ext uri="{BB962C8B-B14F-4D97-AF65-F5344CB8AC3E}">
        <p14:creationId xmlns:p14="http://schemas.microsoft.com/office/powerpoint/2010/main" val="929795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5">
            <a:extLst>
              <a:ext uri="{FF2B5EF4-FFF2-40B4-BE49-F238E27FC236}">
                <a16:creationId xmlns:a16="http://schemas.microsoft.com/office/drawing/2014/main" id="{E2B9D236-9CFC-18F4-B9EF-14BD850F6E14}"/>
              </a:ext>
            </a:extLst>
          </p:cNvPr>
          <p:cNvSpPr txBox="1">
            <a:spLocks/>
          </p:cNvSpPr>
          <p:nvPr/>
        </p:nvSpPr>
        <p:spPr>
          <a:xfrm>
            <a:off x="994846" y="2114930"/>
            <a:ext cx="7907840"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MX" sz="4950" b="1" spc="-10" dirty="0">
                <a:solidFill>
                  <a:schemeClr val="tx1"/>
                </a:solidFill>
                <a:latin typeface="Arial"/>
                <a:cs typeface="Arial"/>
              </a:rPr>
              <a:t>Marco teórico</a:t>
            </a:r>
            <a:endParaRPr lang="es-CO" sz="4950" dirty="0">
              <a:solidFill>
                <a:schemeClr val="tx1"/>
              </a:solidFill>
              <a:latin typeface="Arial"/>
              <a:cs typeface="Arial"/>
            </a:endParaRPr>
          </a:p>
        </p:txBody>
      </p:sp>
      <p:sp>
        <p:nvSpPr>
          <p:cNvPr id="3" name="object 4">
            <a:extLst>
              <a:ext uri="{FF2B5EF4-FFF2-40B4-BE49-F238E27FC236}">
                <a16:creationId xmlns:a16="http://schemas.microsoft.com/office/drawing/2014/main" id="{9484234E-B7AA-D69F-B7AA-D80EE2A06764}"/>
              </a:ext>
            </a:extLst>
          </p:cNvPr>
          <p:cNvSpPr txBox="1"/>
          <p:nvPr/>
        </p:nvSpPr>
        <p:spPr>
          <a:xfrm>
            <a:off x="1013124" y="3216275"/>
            <a:ext cx="17954326" cy="2001061"/>
          </a:xfrm>
          <a:prstGeom prst="rect">
            <a:avLst/>
          </a:prstGeom>
        </p:spPr>
        <p:txBody>
          <a:bodyPr vert="horz" wrap="square" lIns="0" tIns="11430" rIns="0" bIns="0" rtlCol="0">
            <a:spAutoFit/>
          </a:bodyPr>
          <a:lstStyle/>
          <a:p>
            <a:pPr marL="12700" marR="5080">
              <a:lnSpc>
                <a:spcPct val="100800"/>
              </a:lnSpc>
              <a:spcBef>
                <a:spcPts val="90"/>
              </a:spcBef>
            </a:pPr>
            <a:r>
              <a:rPr lang="es-MX" sz="3200" dirty="0">
                <a:solidFill>
                  <a:schemeClr val="tx1"/>
                </a:solidFill>
                <a:latin typeface="Arial"/>
                <a:cs typeface="Arial"/>
              </a:rPr>
              <a:t>Los modelos de lenguaje y visión pueden procesar vídeos, ya que estos se pueden representar como una secuencia de fotogramas. Sin embargo, la comprensión de vídeo resulta compleja debido a la relación temporal entre los fotogramas y su gran cantidad, por lo que se emplean diversas técnicas para seleccionar un conjunto representativo de fotogramas.</a:t>
            </a:r>
            <a:endParaRPr sz="3200" dirty="0">
              <a:solidFill>
                <a:schemeClr val="tx1"/>
              </a:solidFill>
              <a:latin typeface="Arial"/>
              <a:cs typeface="Arial"/>
            </a:endParaRPr>
          </a:p>
        </p:txBody>
      </p:sp>
      <p:pic>
        <p:nvPicPr>
          <p:cNvPr id="7" name="Imagen 6"/>
          <p:cNvPicPr>
            <a:picLocks noChangeAspect="1"/>
          </p:cNvPicPr>
          <p:nvPr/>
        </p:nvPicPr>
        <p:blipFill>
          <a:blip r:embed="rId3"/>
          <a:stretch>
            <a:fillRect/>
          </a:stretch>
        </p:blipFill>
        <p:spPr>
          <a:xfrm>
            <a:off x="1548905" y="6225116"/>
            <a:ext cx="9519588" cy="3563784"/>
          </a:xfrm>
          <a:prstGeom prst="rect">
            <a:avLst/>
          </a:prstGeom>
        </p:spPr>
      </p:pic>
      <p:pic>
        <p:nvPicPr>
          <p:cNvPr id="8" name="Imagen 7"/>
          <p:cNvPicPr>
            <a:picLocks noChangeAspect="1"/>
          </p:cNvPicPr>
          <p:nvPr/>
        </p:nvPicPr>
        <p:blipFill>
          <a:blip r:embed="rId4"/>
          <a:stretch>
            <a:fillRect/>
          </a:stretch>
        </p:blipFill>
        <p:spPr>
          <a:xfrm>
            <a:off x="11042650" y="5730875"/>
            <a:ext cx="6096000" cy="4552266"/>
          </a:xfrm>
          <a:prstGeom prst="rect">
            <a:avLst/>
          </a:prstGeom>
        </p:spPr>
      </p:pic>
    </p:spTree>
    <p:extLst>
      <p:ext uri="{BB962C8B-B14F-4D97-AF65-F5344CB8AC3E}">
        <p14:creationId xmlns:p14="http://schemas.microsoft.com/office/powerpoint/2010/main" val="187527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stretch>
            <a:fillRect/>
          </a:stretch>
        </p:blipFill>
        <p:spPr>
          <a:xfrm>
            <a:off x="984250" y="6264275"/>
            <a:ext cx="7038975" cy="3962400"/>
          </a:xfrm>
          <a:prstGeom prst="rect">
            <a:avLst/>
          </a:prstGeom>
        </p:spPr>
      </p:pic>
      <p:pic>
        <p:nvPicPr>
          <p:cNvPr id="3" name="Imagen 2"/>
          <p:cNvPicPr>
            <a:picLocks noChangeAspect="1"/>
          </p:cNvPicPr>
          <p:nvPr/>
        </p:nvPicPr>
        <p:blipFill>
          <a:blip r:embed="rId3"/>
          <a:stretch>
            <a:fillRect/>
          </a:stretch>
        </p:blipFill>
        <p:spPr>
          <a:xfrm>
            <a:off x="984250" y="2076251"/>
            <a:ext cx="7038975" cy="3959423"/>
          </a:xfrm>
          <a:prstGeom prst="rect">
            <a:avLst/>
          </a:prstGeom>
        </p:spPr>
      </p:pic>
      <p:pic>
        <p:nvPicPr>
          <p:cNvPr id="5" name="Imagen 4"/>
          <p:cNvPicPr>
            <a:picLocks noChangeAspect="1"/>
          </p:cNvPicPr>
          <p:nvPr/>
        </p:nvPicPr>
        <p:blipFill>
          <a:blip r:embed="rId4"/>
          <a:stretch>
            <a:fillRect/>
          </a:stretch>
        </p:blipFill>
        <p:spPr>
          <a:xfrm>
            <a:off x="8223250" y="2684363"/>
            <a:ext cx="10996492" cy="7159824"/>
          </a:xfrm>
          <a:prstGeom prst="rect">
            <a:avLst/>
          </a:prstGeom>
        </p:spPr>
      </p:pic>
    </p:spTree>
    <p:extLst>
      <p:ext uri="{BB962C8B-B14F-4D97-AF65-F5344CB8AC3E}">
        <p14:creationId xmlns:p14="http://schemas.microsoft.com/office/powerpoint/2010/main" val="11776900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7050" y="3597275"/>
            <a:ext cx="5905500" cy="5516660"/>
          </a:xfrm>
          <a:prstGeom prst="rect">
            <a:avLst/>
          </a:prstGeom>
        </p:spPr>
      </p:pic>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2650" y="3599470"/>
            <a:ext cx="6019800" cy="5598662"/>
          </a:xfrm>
          <a:prstGeom prst="rect">
            <a:avLst/>
          </a:prstGeom>
        </p:spPr>
      </p:pic>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33450" y="3597275"/>
            <a:ext cx="5917427" cy="5600857"/>
          </a:xfrm>
          <a:prstGeom prst="rect">
            <a:avLst/>
          </a:prstGeom>
        </p:spPr>
      </p:pic>
      <p:sp>
        <p:nvSpPr>
          <p:cNvPr id="5" name="Rectángulo 4"/>
          <p:cNvSpPr/>
          <p:nvPr/>
        </p:nvSpPr>
        <p:spPr>
          <a:xfrm>
            <a:off x="527050" y="9693275"/>
            <a:ext cx="5929828" cy="646331"/>
          </a:xfrm>
          <a:prstGeom prst="rect">
            <a:avLst/>
          </a:prstGeom>
        </p:spPr>
        <p:txBody>
          <a:bodyPr wrap="none">
            <a:spAutoFit/>
          </a:bodyPr>
          <a:lstStyle/>
          <a:p>
            <a:r>
              <a:rPr lang="es-CO" dirty="0">
                <a:hlinkClick r:id="rId5"/>
              </a:rPr>
              <a:t>https://openai.com/es-ES/index/introducing-gpt-realtime/</a:t>
            </a:r>
            <a:endParaRPr lang="es-CO" dirty="0"/>
          </a:p>
          <a:p>
            <a:endParaRPr lang="es-CO" dirty="0"/>
          </a:p>
        </p:txBody>
      </p:sp>
    </p:spTree>
    <p:extLst>
      <p:ext uri="{BB962C8B-B14F-4D97-AF65-F5344CB8AC3E}">
        <p14:creationId xmlns:p14="http://schemas.microsoft.com/office/powerpoint/2010/main" val="25741630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AEA20-3A06-72F4-C6B9-DA85DB554C32}"/>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B5DA83CD-3332-1EF2-CDE0-9BAA0F201B14}"/>
              </a:ext>
            </a:extLst>
          </p:cNvPr>
          <p:cNvSpPr txBox="1"/>
          <p:nvPr/>
        </p:nvSpPr>
        <p:spPr>
          <a:xfrm>
            <a:off x="2853326" y="4469597"/>
            <a:ext cx="4897120" cy="5282565"/>
          </a:xfrm>
          <a:prstGeom prst="rect">
            <a:avLst/>
          </a:prstGeom>
        </p:spPr>
        <p:txBody>
          <a:bodyPr vert="horz" wrap="square" lIns="0" tIns="11430" rIns="0" bIns="0" rtlCol="0">
            <a:spAutoFit/>
          </a:bodyPr>
          <a:lstStyle/>
          <a:p>
            <a:pPr marL="12700">
              <a:lnSpc>
                <a:spcPct val="100000"/>
              </a:lnSpc>
              <a:spcBef>
                <a:spcPts val="90"/>
              </a:spcBef>
            </a:pPr>
            <a:r>
              <a:rPr lang="es-ES" sz="34500" b="1" spc="-25" dirty="0">
                <a:solidFill>
                  <a:schemeClr val="tx1"/>
                </a:solidFill>
                <a:latin typeface="Arial"/>
                <a:cs typeface="Arial"/>
              </a:rPr>
              <a:t>04</a:t>
            </a:r>
            <a:endParaRPr sz="34500" b="1" dirty="0">
              <a:solidFill>
                <a:schemeClr val="tx1"/>
              </a:solidFill>
              <a:latin typeface="Arial"/>
              <a:cs typeface="Arial"/>
            </a:endParaRPr>
          </a:p>
        </p:txBody>
      </p:sp>
      <p:sp>
        <p:nvSpPr>
          <p:cNvPr id="6" name="object 7">
            <a:extLst>
              <a:ext uri="{FF2B5EF4-FFF2-40B4-BE49-F238E27FC236}">
                <a16:creationId xmlns:a16="http://schemas.microsoft.com/office/drawing/2014/main" id="{6F4374C3-2798-F6AB-8C7D-7CEB6E231E81}"/>
              </a:ext>
            </a:extLst>
          </p:cNvPr>
          <p:cNvSpPr/>
          <p:nvPr/>
        </p:nvSpPr>
        <p:spPr>
          <a:xfrm>
            <a:off x="7995133" y="5744765"/>
            <a:ext cx="0" cy="3118485"/>
          </a:xfrm>
          <a:custGeom>
            <a:avLst/>
            <a:gdLst/>
            <a:ahLst/>
            <a:cxnLst/>
            <a:rect l="l" t="t" r="r" b="b"/>
            <a:pathLst>
              <a:path h="3118485">
                <a:moveTo>
                  <a:pt x="0" y="0"/>
                </a:moveTo>
                <a:lnTo>
                  <a:pt x="0" y="3118009"/>
                </a:lnTo>
              </a:path>
            </a:pathLst>
          </a:custGeom>
          <a:ln w="41883">
            <a:solidFill>
              <a:schemeClr val="bg1"/>
            </a:solidFill>
          </a:ln>
        </p:spPr>
        <p:txBody>
          <a:bodyPr wrap="square" lIns="0" tIns="0" rIns="0" bIns="0" rtlCol="0"/>
          <a:lstStyle/>
          <a:p>
            <a:endParaRPr/>
          </a:p>
        </p:txBody>
      </p:sp>
      <p:sp>
        <p:nvSpPr>
          <p:cNvPr id="7" name="object 2">
            <a:extLst>
              <a:ext uri="{FF2B5EF4-FFF2-40B4-BE49-F238E27FC236}">
                <a16:creationId xmlns:a16="http://schemas.microsoft.com/office/drawing/2014/main" id="{2C245E5C-56B1-7073-4801-9FDBBAFE33C6}"/>
              </a:ext>
            </a:extLst>
          </p:cNvPr>
          <p:cNvSpPr txBox="1">
            <a:spLocks/>
          </p:cNvSpPr>
          <p:nvPr/>
        </p:nvSpPr>
        <p:spPr>
          <a:xfrm>
            <a:off x="8343994" y="5654675"/>
            <a:ext cx="9709055"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chemeClr val="tx1"/>
                </a:solidFill>
                <a:latin typeface="Arial"/>
                <a:cs typeface="Arial"/>
              </a:rPr>
              <a:t>Beneficios de nuestra solución</a:t>
            </a:r>
            <a:endParaRPr lang="es-CO" sz="4950" dirty="0">
              <a:solidFill>
                <a:schemeClr val="tx1"/>
              </a:solidFill>
              <a:latin typeface="Arial"/>
              <a:cs typeface="Arial"/>
            </a:endParaRPr>
          </a:p>
        </p:txBody>
      </p:sp>
    </p:spTree>
    <p:extLst>
      <p:ext uri="{BB962C8B-B14F-4D97-AF65-F5344CB8AC3E}">
        <p14:creationId xmlns:p14="http://schemas.microsoft.com/office/powerpoint/2010/main" val="1922704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E8761F4-E163-4051-985F-AB45B10A8A6E}"/>
              </a:ext>
            </a:extLst>
          </p:cNvPr>
          <p:cNvPicPr>
            <a:picLocks noChangeAspect="1"/>
          </p:cNvPicPr>
          <p:nvPr/>
        </p:nvPicPr>
        <p:blipFill>
          <a:blip r:embed="rId3"/>
          <a:stretch>
            <a:fillRect/>
          </a:stretch>
        </p:blipFill>
        <p:spPr>
          <a:xfrm>
            <a:off x="831850" y="1920875"/>
            <a:ext cx="18516600" cy="8662939"/>
          </a:xfrm>
          <a:prstGeom prst="rect">
            <a:avLst/>
          </a:prstGeom>
        </p:spPr>
      </p:pic>
    </p:spTree>
    <p:extLst>
      <p:ext uri="{BB962C8B-B14F-4D97-AF65-F5344CB8AC3E}">
        <p14:creationId xmlns:p14="http://schemas.microsoft.com/office/powerpoint/2010/main" val="3394578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5">
            <a:extLst>
              <a:ext uri="{FF2B5EF4-FFF2-40B4-BE49-F238E27FC236}">
                <a16:creationId xmlns:a16="http://schemas.microsoft.com/office/drawing/2014/main" id="{D1AFC58E-D834-F932-ACA4-429BBA161048}"/>
              </a:ext>
            </a:extLst>
          </p:cNvPr>
          <p:cNvSpPr txBox="1"/>
          <p:nvPr/>
        </p:nvSpPr>
        <p:spPr>
          <a:xfrm>
            <a:off x="2853326" y="4469597"/>
            <a:ext cx="4897120" cy="5282565"/>
          </a:xfrm>
          <a:prstGeom prst="rect">
            <a:avLst/>
          </a:prstGeom>
        </p:spPr>
        <p:txBody>
          <a:bodyPr vert="horz" wrap="square" lIns="0" tIns="11430" rIns="0" bIns="0" rtlCol="0">
            <a:spAutoFit/>
          </a:bodyPr>
          <a:lstStyle/>
          <a:p>
            <a:pPr marL="12700">
              <a:lnSpc>
                <a:spcPct val="100000"/>
              </a:lnSpc>
              <a:spcBef>
                <a:spcPts val="90"/>
              </a:spcBef>
            </a:pPr>
            <a:r>
              <a:rPr lang="es-ES" sz="34500" spc="-25" dirty="0">
                <a:solidFill>
                  <a:schemeClr val="bg1"/>
                </a:solidFill>
                <a:latin typeface="Arial"/>
                <a:cs typeface="Arial"/>
              </a:rPr>
              <a:t>01</a:t>
            </a:r>
            <a:endParaRPr sz="34500" dirty="0">
              <a:solidFill>
                <a:schemeClr val="bg1"/>
              </a:solidFill>
              <a:latin typeface="Arial"/>
              <a:cs typeface="Arial"/>
            </a:endParaRPr>
          </a:p>
        </p:txBody>
      </p:sp>
      <p:sp>
        <p:nvSpPr>
          <p:cNvPr id="5" name="object 7">
            <a:extLst>
              <a:ext uri="{FF2B5EF4-FFF2-40B4-BE49-F238E27FC236}">
                <a16:creationId xmlns:a16="http://schemas.microsoft.com/office/drawing/2014/main" id="{824F24EC-23B2-C64E-515D-3BFB242BC9DC}"/>
              </a:ext>
            </a:extLst>
          </p:cNvPr>
          <p:cNvSpPr/>
          <p:nvPr/>
        </p:nvSpPr>
        <p:spPr>
          <a:xfrm>
            <a:off x="7995133" y="5744765"/>
            <a:ext cx="0" cy="3118485"/>
          </a:xfrm>
          <a:custGeom>
            <a:avLst/>
            <a:gdLst/>
            <a:ahLst/>
            <a:cxnLst/>
            <a:rect l="l" t="t" r="r" b="b"/>
            <a:pathLst>
              <a:path h="3118485">
                <a:moveTo>
                  <a:pt x="0" y="0"/>
                </a:moveTo>
                <a:lnTo>
                  <a:pt x="0" y="3118009"/>
                </a:lnTo>
              </a:path>
            </a:pathLst>
          </a:custGeom>
          <a:ln w="41883">
            <a:solidFill>
              <a:schemeClr val="bg1"/>
            </a:solidFill>
          </a:ln>
        </p:spPr>
        <p:txBody>
          <a:bodyPr wrap="square" lIns="0" tIns="0" rIns="0" bIns="0" rtlCol="0"/>
          <a:lstStyle/>
          <a:p>
            <a:endParaRPr/>
          </a:p>
        </p:txBody>
      </p:sp>
      <p:sp>
        <p:nvSpPr>
          <p:cNvPr id="6" name="object 2">
            <a:extLst>
              <a:ext uri="{FF2B5EF4-FFF2-40B4-BE49-F238E27FC236}">
                <a16:creationId xmlns:a16="http://schemas.microsoft.com/office/drawing/2014/main" id="{C22C431C-3A71-CC49-C7CD-CEF114A3F151}"/>
              </a:ext>
            </a:extLst>
          </p:cNvPr>
          <p:cNvSpPr txBox="1">
            <a:spLocks/>
          </p:cNvSpPr>
          <p:nvPr/>
        </p:nvSpPr>
        <p:spPr>
          <a:xfrm>
            <a:off x="8343994" y="5654675"/>
            <a:ext cx="11156856"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chemeClr val="bg1"/>
                </a:solidFill>
                <a:latin typeface="Arial"/>
                <a:cs typeface="Arial"/>
              </a:rPr>
              <a:t>¿Cómo Construimos esta solución?</a:t>
            </a:r>
            <a:endParaRPr lang="es-CO" sz="4950" dirty="0">
              <a:solidFill>
                <a:schemeClr val="bg1"/>
              </a:solidFill>
              <a:latin typeface="Arial"/>
              <a:cs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5">
            <a:extLst>
              <a:ext uri="{FF2B5EF4-FFF2-40B4-BE49-F238E27FC236}">
                <a16:creationId xmlns:a16="http://schemas.microsoft.com/office/drawing/2014/main" id="{E2B9D236-9CFC-18F4-B9EF-14BD850F6E14}"/>
              </a:ext>
            </a:extLst>
          </p:cNvPr>
          <p:cNvSpPr txBox="1">
            <a:spLocks/>
          </p:cNvSpPr>
          <p:nvPr/>
        </p:nvSpPr>
        <p:spPr>
          <a:xfrm>
            <a:off x="994846" y="1908945"/>
            <a:ext cx="18658404"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chemeClr val="tx1"/>
                </a:solidFill>
                <a:latin typeface="Arial"/>
                <a:cs typeface="Arial"/>
              </a:rPr>
              <a:t>Generación de conceptos y Selección de Conceptos</a:t>
            </a:r>
            <a:endParaRPr lang="es-CO" sz="4950" dirty="0">
              <a:solidFill>
                <a:schemeClr val="tx1"/>
              </a:solidFill>
              <a:latin typeface="Arial"/>
              <a:cs typeface="Arial"/>
            </a:endParaRPr>
          </a:p>
        </p:txBody>
      </p:sp>
      <p:sp>
        <p:nvSpPr>
          <p:cNvPr id="3" name="object 4">
            <a:extLst>
              <a:ext uri="{FF2B5EF4-FFF2-40B4-BE49-F238E27FC236}">
                <a16:creationId xmlns:a16="http://schemas.microsoft.com/office/drawing/2014/main" id="{9484234E-B7AA-D69F-B7AA-D80EE2A06764}"/>
              </a:ext>
            </a:extLst>
          </p:cNvPr>
          <p:cNvSpPr txBox="1"/>
          <p:nvPr/>
        </p:nvSpPr>
        <p:spPr>
          <a:xfrm>
            <a:off x="1013124" y="2753010"/>
            <a:ext cx="17954326" cy="2596865"/>
          </a:xfrm>
          <a:prstGeom prst="rect">
            <a:avLst/>
          </a:prstGeom>
        </p:spPr>
        <p:txBody>
          <a:bodyPr vert="horz" wrap="square" lIns="0" tIns="11430" rIns="0" bIns="0" rtlCol="0">
            <a:spAutoFit/>
          </a:bodyPr>
          <a:lstStyle/>
          <a:p>
            <a:pPr algn="just"/>
            <a:r>
              <a:rPr lang="es-ES" sz="2800" dirty="0"/>
              <a:t>Este proyecto desarrolla un sistema de navegación autónoma y seguro para personas con discapacidad visual. Combina sensores (ultrasónicos, cámara, LIDAR) y IA para detectar obstáculos en tiempo real en entornos urbanos. La información se traduce en alertas hápticas o auditivas claras a través de una interfaz de usuario accesible. El dispositivo, portátil y de bajo costo, prioriza la durabilidad y una batería de larga autonomía. Incluye sistemas de navegación (GPS, BLE) y es personalizable, ofreciendo desde una versión básica hasta una premium con funciones avanzadas como realidad aumentada, garantizando movilidad segura y accesible</a:t>
            </a:r>
          </a:p>
        </p:txBody>
      </p:sp>
      <p:pic>
        <p:nvPicPr>
          <p:cNvPr id="9" name="Imagen 8" descr="Imagen que contiene lentes de sol&#10;&#10;El contenido generado por IA puede ser incorrecto.">
            <a:extLst>
              <a:ext uri="{FF2B5EF4-FFF2-40B4-BE49-F238E27FC236}">
                <a16:creationId xmlns:a16="http://schemas.microsoft.com/office/drawing/2014/main" id="{55635ABE-C1D0-C916-2405-1F2E50AB3B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050" y="6703247"/>
            <a:ext cx="5517508" cy="3080353"/>
          </a:xfrm>
          <a:prstGeom prst="rect">
            <a:avLst/>
          </a:prstGeom>
        </p:spPr>
      </p:pic>
      <p:pic>
        <p:nvPicPr>
          <p:cNvPr id="11" name="Imagen 10" descr="Diagrama&#10;&#10;El contenido generado por IA puede ser incorrecto.">
            <a:extLst>
              <a:ext uri="{FF2B5EF4-FFF2-40B4-BE49-F238E27FC236}">
                <a16:creationId xmlns:a16="http://schemas.microsoft.com/office/drawing/2014/main" id="{F1A67445-FEAB-A43C-25CA-F511B0A48A0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51850" y="6703247"/>
            <a:ext cx="3886200" cy="3886200"/>
          </a:xfrm>
          <a:prstGeom prst="rect">
            <a:avLst/>
          </a:prstGeom>
        </p:spPr>
      </p:pic>
      <p:pic>
        <p:nvPicPr>
          <p:cNvPr id="13" name="Imagen 12">
            <a:extLst>
              <a:ext uri="{FF2B5EF4-FFF2-40B4-BE49-F238E27FC236}">
                <a16:creationId xmlns:a16="http://schemas.microsoft.com/office/drawing/2014/main" id="{AD352E25-314A-73B1-A571-70A76AA6D050}"/>
              </a:ext>
            </a:extLst>
          </p:cNvPr>
          <p:cNvPicPr>
            <a:picLocks noChangeAspect="1"/>
          </p:cNvPicPr>
          <p:nvPr/>
        </p:nvPicPr>
        <p:blipFill>
          <a:blip r:embed="rId5"/>
          <a:stretch>
            <a:fillRect/>
          </a:stretch>
        </p:blipFill>
        <p:spPr>
          <a:xfrm>
            <a:off x="13881100" y="6703247"/>
            <a:ext cx="3886200" cy="3886200"/>
          </a:xfrm>
          <a:prstGeom prst="rect">
            <a:avLst/>
          </a:prstGeom>
        </p:spPr>
      </p:pic>
    </p:spTree>
    <p:extLst>
      <p:ext uri="{BB962C8B-B14F-4D97-AF65-F5344CB8AC3E}">
        <p14:creationId xmlns:p14="http://schemas.microsoft.com/office/powerpoint/2010/main" val="3581357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6A63D794-3BAC-47C5-94C4-6C55B52FCD89}"/>
              </a:ext>
            </a:extLst>
          </p:cNvPr>
          <p:cNvPicPr>
            <a:picLocks noChangeAspect="1"/>
          </p:cNvPicPr>
          <p:nvPr/>
        </p:nvPicPr>
        <p:blipFill>
          <a:blip r:embed="rId2"/>
          <a:stretch>
            <a:fillRect/>
          </a:stretch>
        </p:blipFill>
        <p:spPr>
          <a:xfrm>
            <a:off x="1822450" y="1920875"/>
            <a:ext cx="17295520" cy="8534400"/>
          </a:xfrm>
          <a:prstGeom prst="rect">
            <a:avLst/>
          </a:prstGeom>
        </p:spPr>
      </p:pic>
    </p:spTree>
    <p:extLst>
      <p:ext uri="{BB962C8B-B14F-4D97-AF65-F5344CB8AC3E}">
        <p14:creationId xmlns:p14="http://schemas.microsoft.com/office/powerpoint/2010/main" val="513125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EC4C2-0005-8171-7B12-93621B3FB99C}"/>
            </a:ext>
          </a:extLst>
        </p:cNvPr>
        <p:cNvGrpSpPr/>
        <p:nvPr/>
      </p:nvGrpSpPr>
      <p:grpSpPr>
        <a:xfrm>
          <a:off x="0" y="0"/>
          <a:ext cx="0" cy="0"/>
          <a:chOff x="0" y="0"/>
          <a:chExt cx="0" cy="0"/>
        </a:xfrm>
      </p:grpSpPr>
      <p:sp>
        <p:nvSpPr>
          <p:cNvPr id="2" name="object 5">
            <a:extLst>
              <a:ext uri="{FF2B5EF4-FFF2-40B4-BE49-F238E27FC236}">
                <a16:creationId xmlns:a16="http://schemas.microsoft.com/office/drawing/2014/main" id="{E0986B5C-12D4-4FFA-8C8E-4C3D23B9AE1C}"/>
              </a:ext>
            </a:extLst>
          </p:cNvPr>
          <p:cNvSpPr txBox="1">
            <a:spLocks/>
          </p:cNvSpPr>
          <p:nvPr/>
        </p:nvSpPr>
        <p:spPr>
          <a:xfrm>
            <a:off x="994846" y="2114930"/>
            <a:ext cx="18658404"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800" b="1" spc="-10" dirty="0">
                <a:solidFill>
                  <a:schemeClr val="bg1"/>
                </a:solidFill>
                <a:latin typeface="Arial"/>
                <a:cs typeface="Arial"/>
              </a:rPr>
              <a:t>Riesgos, Limitaciones y Manejo de posibles eventos adversos</a:t>
            </a:r>
            <a:endParaRPr lang="es-CO" sz="4800" dirty="0">
              <a:solidFill>
                <a:schemeClr val="bg1"/>
              </a:solidFill>
              <a:latin typeface="Arial"/>
              <a:cs typeface="Arial"/>
            </a:endParaRPr>
          </a:p>
        </p:txBody>
      </p:sp>
      <p:sp>
        <p:nvSpPr>
          <p:cNvPr id="3" name="object 4">
            <a:extLst>
              <a:ext uri="{FF2B5EF4-FFF2-40B4-BE49-F238E27FC236}">
                <a16:creationId xmlns:a16="http://schemas.microsoft.com/office/drawing/2014/main" id="{B6384A0C-CE4F-B04B-8712-A7C1E7A99812}"/>
              </a:ext>
            </a:extLst>
          </p:cNvPr>
          <p:cNvSpPr txBox="1"/>
          <p:nvPr/>
        </p:nvSpPr>
        <p:spPr>
          <a:xfrm>
            <a:off x="1013124" y="3140075"/>
            <a:ext cx="17954326" cy="2160463"/>
          </a:xfrm>
          <a:prstGeom prst="rect">
            <a:avLst/>
          </a:prstGeom>
        </p:spPr>
        <p:txBody>
          <a:bodyPr vert="horz" wrap="square" lIns="0" tIns="11430" rIns="0" bIns="0" rtlCol="0">
            <a:spAutoFit/>
          </a:bodyPr>
          <a:lstStyle/>
          <a:p>
            <a:pPr marL="12700" marR="5080" algn="just">
              <a:lnSpc>
                <a:spcPct val="100800"/>
              </a:lnSpc>
              <a:spcBef>
                <a:spcPts val="90"/>
              </a:spcBef>
            </a:pPr>
            <a:r>
              <a:rPr lang="es-ES" sz="2800" dirty="0">
                <a:solidFill>
                  <a:schemeClr val="bg1"/>
                </a:solidFill>
                <a:latin typeface="Arial"/>
                <a:cs typeface="Arial"/>
              </a:rPr>
              <a:t>Los riesgos del dispositivo para usuarios con discapacidad visual. Los riesgos críticos son el fallo del software de reconocimiento (mitigado con la norma ISO 62304 y validación rigurosa) y la filtración de datos (controlada con encriptación). Los riesgos menores, como interferencias y problemas de energía, se gestionan con diseño robusto y componentes certificados. Todas las medidas se verifican con documentación técnica para garantizar la seguridad.</a:t>
            </a:r>
            <a:endParaRPr sz="2800" dirty="0">
              <a:solidFill>
                <a:schemeClr val="bg1"/>
              </a:solidFill>
              <a:latin typeface="Arial"/>
              <a:cs typeface="Arial"/>
            </a:endParaRPr>
          </a:p>
        </p:txBody>
      </p:sp>
      <p:pic>
        <p:nvPicPr>
          <p:cNvPr id="7" name="Imagen 6">
            <a:extLst>
              <a:ext uri="{FF2B5EF4-FFF2-40B4-BE49-F238E27FC236}">
                <a16:creationId xmlns:a16="http://schemas.microsoft.com/office/drawing/2014/main" id="{26738AEC-33B5-1081-F38B-0AF5838448DA}"/>
              </a:ext>
            </a:extLst>
          </p:cNvPr>
          <p:cNvPicPr>
            <a:picLocks noChangeAspect="1"/>
          </p:cNvPicPr>
          <p:nvPr/>
        </p:nvPicPr>
        <p:blipFill>
          <a:blip r:embed="rId2"/>
          <a:srcRect t="26562" r="781" b="27344"/>
          <a:stretch>
            <a:fillRect/>
          </a:stretch>
        </p:blipFill>
        <p:spPr>
          <a:xfrm>
            <a:off x="5175250" y="5654675"/>
            <a:ext cx="9677400" cy="4495800"/>
          </a:xfrm>
          <a:prstGeom prst="rect">
            <a:avLst/>
          </a:prstGeom>
        </p:spPr>
      </p:pic>
    </p:spTree>
    <p:extLst>
      <p:ext uri="{BB962C8B-B14F-4D97-AF65-F5344CB8AC3E}">
        <p14:creationId xmlns:p14="http://schemas.microsoft.com/office/powerpoint/2010/main" val="273201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object 5">
            <a:extLst>
              <a:ext uri="{FF2B5EF4-FFF2-40B4-BE49-F238E27FC236}">
                <a16:creationId xmlns:a16="http://schemas.microsoft.com/office/drawing/2014/main" id="{45106834-5783-8D05-9AEF-B53C27071753}"/>
              </a:ext>
            </a:extLst>
          </p:cNvPr>
          <p:cNvSpPr txBox="1">
            <a:spLocks/>
          </p:cNvSpPr>
          <p:nvPr/>
        </p:nvSpPr>
        <p:spPr>
          <a:xfrm>
            <a:off x="994846" y="2114930"/>
            <a:ext cx="13857804"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rgbClr val="C00000"/>
                </a:solidFill>
                <a:latin typeface="Arial"/>
                <a:cs typeface="Arial"/>
              </a:rPr>
              <a:t>Análisis Económico y Presupuesto</a:t>
            </a:r>
            <a:endParaRPr lang="es-CO" sz="4950" dirty="0">
              <a:solidFill>
                <a:srgbClr val="C00000"/>
              </a:solidFill>
              <a:latin typeface="Arial"/>
              <a:cs typeface="Arial"/>
            </a:endParaRPr>
          </a:p>
        </p:txBody>
      </p:sp>
      <p:sp>
        <p:nvSpPr>
          <p:cNvPr id="14" name="object 4">
            <a:extLst>
              <a:ext uri="{FF2B5EF4-FFF2-40B4-BE49-F238E27FC236}">
                <a16:creationId xmlns:a16="http://schemas.microsoft.com/office/drawing/2014/main" id="{486247C6-E16C-D7CB-3E56-37832C63A0F7}"/>
              </a:ext>
            </a:extLst>
          </p:cNvPr>
          <p:cNvSpPr txBox="1"/>
          <p:nvPr/>
        </p:nvSpPr>
        <p:spPr>
          <a:xfrm>
            <a:off x="1013124" y="3216275"/>
            <a:ext cx="17954326" cy="1853584"/>
          </a:xfrm>
          <a:prstGeom prst="rect">
            <a:avLst/>
          </a:prstGeom>
        </p:spPr>
        <p:txBody>
          <a:bodyPr vert="horz" wrap="square" lIns="0" tIns="11430" rIns="0" bIns="0" rtlCol="0">
            <a:spAutoFit/>
          </a:bodyPr>
          <a:lstStyle/>
          <a:p>
            <a:pPr marL="12700" marR="5080" algn="just">
              <a:lnSpc>
                <a:spcPct val="100800"/>
              </a:lnSpc>
              <a:spcBef>
                <a:spcPts val="90"/>
              </a:spcBef>
            </a:pPr>
            <a:r>
              <a:rPr lang="es-ES" sz="2400" dirty="0">
                <a:solidFill>
                  <a:schemeClr val="tx1"/>
                </a:solidFill>
                <a:latin typeface="Arial"/>
                <a:cs typeface="Arial"/>
              </a:rPr>
              <a:t>Para este proyecto permite determinar de manera precisa los costos involucrados en la fabricación de las gafas inteligentes, así como establecer un precio de venta adecuado y evaluar la rentabilidad del producto. Para ello, se consideraron los costos directos asociados a los materiales, los costos fijos necesarios para la operación y el proceso de fabricación del marco, lo que permitió calcular la ganancia por unidad y el punto de equilibrio. Este análisis proporciona una base sólida para la toma de decisiones financieras, facilita la proyección de ventas y permite valorar la viabilidad económica del producto dentro del mercado.</a:t>
            </a:r>
            <a:endParaRPr sz="2400" dirty="0">
              <a:solidFill>
                <a:schemeClr val="tx1"/>
              </a:solidFill>
              <a:latin typeface="Arial"/>
              <a:cs typeface="Arial"/>
            </a:endParaRPr>
          </a:p>
        </p:txBody>
      </p:sp>
      <p:sp>
        <p:nvSpPr>
          <p:cNvPr id="18" name="object 7">
            <a:extLst>
              <a:ext uri="{FF2B5EF4-FFF2-40B4-BE49-F238E27FC236}">
                <a16:creationId xmlns:a16="http://schemas.microsoft.com/office/drawing/2014/main" id="{46EBAD75-B315-5FED-FB49-5515676753A3}"/>
              </a:ext>
            </a:extLst>
          </p:cNvPr>
          <p:cNvSpPr/>
          <p:nvPr/>
        </p:nvSpPr>
        <p:spPr>
          <a:xfrm rot="5400000">
            <a:off x="9957127" y="-3746529"/>
            <a:ext cx="66320" cy="17954328"/>
          </a:xfrm>
          <a:custGeom>
            <a:avLst/>
            <a:gdLst/>
            <a:ahLst/>
            <a:cxnLst/>
            <a:rect l="l" t="t" r="r" b="b"/>
            <a:pathLst>
              <a:path h="3118485">
                <a:moveTo>
                  <a:pt x="0" y="0"/>
                </a:moveTo>
                <a:lnTo>
                  <a:pt x="0" y="3118009"/>
                </a:lnTo>
              </a:path>
            </a:pathLst>
          </a:custGeom>
          <a:ln w="41883">
            <a:solidFill>
              <a:schemeClr val="tx1"/>
            </a:solidFill>
          </a:ln>
        </p:spPr>
        <p:txBody>
          <a:bodyPr wrap="square" lIns="0" tIns="0" rIns="0" bIns="0" rtlCol="0"/>
          <a:lstStyle/>
          <a:p>
            <a:endParaRPr/>
          </a:p>
        </p:txBody>
      </p:sp>
      <p:pic>
        <p:nvPicPr>
          <p:cNvPr id="2" name="Imagen 1">
            <a:extLst>
              <a:ext uri="{FF2B5EF4-FFF2-40B4-BE49-F238E27FC236}">
                <a16:creationId xmlns:a16="http://schemas.microsoft.com/office/drawing/2014/main" id="{9980636D-E317-D2A7-48C6-223599BA4BD8}"/>
              </a:ext>
            </a:extLst>
          </p:cNvPr>
          <p:cNvPicPr>
            <a:picLocks noChangeAspect="1"/>
          </p:cNvPicPr>
          <p:nvPr/>
        </p:nvPicPr>
        <p:blipFill>
          <a:blip r:embed="rId3"/>
          <a:stretch>
            <a:fillRect/>
          </a:stretch>
        </p:blipFill>
        <p:spPr>
          <a:xfrm>
            <a:off x="1670050" y="5563002"/>
            <a:ext cx="3733800" cy="5221486"/>
          </a:xfrm>
          <a:prstGeom prst="rect">
            <a:avLst/>
          </a:prstGeom>
        </p:spPr>
      </p:pic>
      <p:pic>
        <p:nvPicPr>
          <p:cNvPr id="4" name="Imagen 3">
            <a:extLst>
              <a:ext uri="{FF2B5EF4-FFF2-40B4-BE49-F238E27FC236}">
                <a16:creationId xmlns:a16="http://schemas.microsoft.com/office/drawing/2014/main" id="{166E2EE2-B292-934A-BA20-E9D42A788715}"/>
              </a:ext>
            </a:extLst>
          </p:cNvPr>
          <p:cNvPicPr>
            <a:picLocks noChangeAspect="1"/>
          </p:cNvPicPr>
          <p:nvPr/>
        </p:nvPicPr>
        <p:blipFill>
          <a:blip r:embed="rId4"/>
          <a:stretch>
            <a:fillRect/>
          </a:stretch>
        </p:blipFill>
        <p:spPr>
          <a:xfrm>
            <a:off x="13633450" y="5563003"/>
            <a:ext cx="5029850" cy="5029850"/>
          </a:xfrm>
          <a:prstGeom prst="rect">
            <a:avLst/>
          </a:prstGeom>
        </p:spPr>
      </p:pic>
      <p:pic>
        <p:nvPicPr>
          <p:cNvPr id="5" name="Imagen 4" descr="Tabla&#10;&#10;El contenido generado por IA puede ser incorrecto.">
            <a:extLst>
              <a:ext uri="{FF2B5EF4-FFF2-40B4-BE49-F238E27FC236}">
                <a16:creationId xmlns:a16="http://schemas.microsoft.com/office/drawing/2014/main" id="{52206780-3AD5-D684-3D73-5172B77DE745}"/>
              </a:ext>
            </a:extLst>
          </p:cNvPr>
          <p:cNvPicPr>
            <a:picLocks noChangeAspect="1"/>
          </p:cNvPicPr>
          <p:nvPr/>
        </p:nvPicPr>
        <p:blipFill>
          <a:blip r:embed="rId5"/>
          <a:stretch>
            <a:fillRect/>
          </a:stretch>
        </p:blipFill>
        <p:spPr>
          <a:xfrm>
            <a:off x="5635982" y="5807075"/>
            <a:ext cx="7768868" cy="4368753"/>
          </a:xfrm>
          <a:prstGeom prst="rect">
            <a:avLst/>
          </a:prstGeom>
        </p:spPr>
      </p:pic>
    </p:spTree>
    <p:extLst>
      <p:ext uri="{BB962C8B-B14F-4D97-AF65-F5344CB8AC3E}">
        <p14:creationId xmlns:p14="http://schemas.microsoft.com/office/powerpoint/2010/main" val="540183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5">
            <a:extLst>
              <a:ext uri="{FF2B5EF4-FFF2-40B4-BE49-F238E27FC236}">
                <a16:creationId xmlns:a16="http://schemas.microsoft.com/office/drawing/2014/main" id="{D1AFC58E-D834-F932-ACA4-429BBA161048}"/>
              </a:ext>
            </a:extLst>
          </p:cNvPr>
          <p:cNvSpPr txBox="1"/>
          <p:nvPr/>
        </p:nvSpPr>
        <p:spPr>
          <a:xfrm>
            <a:off x="2051050" y="4283075"/>
            <a:ext cx="15885524" cy="2966197"/>
          </a:xfrm>
          <a:prstGeom prst="rect">
            <a:avLst/>
          </a:prstGeom>
        </p:spPr>
        <p:txBody>
          <a:bodyPr vert="horz" wrap="square" lIns="0" tIns="11430" rIns="0" bIns="0" rtlCol="0">
            <a:spAutoFit/>
          </a:bodyPr>
          <a:lstStyle/>
          <a:p>
            <a:pPr marL="12700" algn="ctr">
              <a:lnSpc>
                <a:spcPct val="100000"/>
              </a:lnSpc>
              <a:spcBef>
                <a:spcPts val="90"/>
              </a:spcBef>
            </a:pPr>
            <a:r>
              <a:rPr lang="es-ES" sz="9600" spc="-25" dirty="0">
                <a:solidFill>
                  <a:schemeClr val="bg1"/>
                </a:solidFill>
                <a:latin typeface="Arial"/>
                <a:cs typeface="Arial"/>
              </a:rPr>
              <a:t>¿Qué pasaría si a partir de mañana dejaras de ver?</a:t>
            </a:r>
          </a:p>
        </p:txBody>
      </p:sp>
    </p:spTree>
    <p:extLst>
      <p:ext uri="{BB962C8B-B14F-4D97-AF65-F5344CB8AC3E}">
        <p14:creationId xmlns:p14="http://schemas.microsoft.com/office/powerpoint/2010/main" val="4087137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EC4C2-0005-8171-7B12-93621B3FB99C}"/>
            </a:ext>
          </a:extLst>
        </p:cNvPr>
        <p:cNvGrpSpPr/>
        <p:nvPr/>
      </p:nvGrpSpPr>
      <p:grpSpPr>
        <a:xfrm>
          <a:off x="0" y="0"/>
          <a:ext cx="0" cy="0"/>
          <a:chOff x="0" y="0"/>
          <a:chExt cx="0" cy="0"/>
        </a:xfrm>
      </p:grpSpPr>
      <p:sp>
        <p:nvSpPr>
          <p:cNvPr id="2" name="object 5">
            <a:extLst>
              <a:ext uri="{FF2B5EF4-FFF2-40B4-BE49-F238E27FC236}">
                <a16:creationId xmlns:a16="http://schemas.microsoft.com/office/drawing/2014/main" id="{E0986B5C-12D4-4FFA-8C8E-4C3D23B9AE1C}"/>
              </a:ext>
            </a:extLst>
          </p:cNvPr>
          <p:cNvSpPr txBox="1">
            <a:spLocks/>
          </p:cNvSpPr>
          <p:nvPr/>
        </p:nvSpPr>
        <p:spPr>
          <a:xfrm>
            <a:off x="5180548" y="1813282"/>
            <a:ext cx="9743004" cy="773930"/>
          </a:xfrm>
          <a:prstGeom prst="rect">
            <a:avLst/>
          </a:prstGeom>
        </p:spPr>
        <p:txBody>
          <a:bodyPr vert="horz" wrap="square" lIns="0" tIns="12065" rIns="0" bIns="0" rtlCol="0">
            <a:spAutoFit/>
          </a:bodyPr>
          <a:lstStyle>
            <a:lvl1pPr>
              <a:defRPr>
                <a:latin typeface="+mj-lt"/>
                <a:ea typeface="+mj-ea"/>
                <a:cs typeface="+mj-cs"/>
              </a:defRPr>
            </a:lvl1pPr>
          </a:lstStyle>
          <a:p>
            <a:pPr marL="12700" algn="ctr">
              <a:spcBef>
                <a:spcPts val="95"/>
              </a:spcBef>
            </a:pPr>
            <a:r>
              <a:rPr lang="es-CO" sz="4950" b="1" spc="-10" dirty="0">
                <a:solidFill>
                  <a:schemeClr val="bg1"/>
                </a:solidFill>
                <a:latin typeface="Arial"/>
                <a:cs typeface="Arial"/>
              </a:rPr>
              <a:t>Resultados relevantes</a:t>
            </a:r>
            <a:endParaRPr lang="es-CO" sz="4950" dirty="0">
              <a:solidFill>
                <a:schemeClr val="bg1"/>
              </a:solidFill>
              <a:latin typeface="Arial"/>
              <a:cs typeface="Arial"/>
            </a:endParaRPr>
          </a:p>
        </p:txBody>
      </p:sp>
      <p:pic>
        <p:nvPicPr>
          <p:cNvPr id="7" name="WhatsApp Video 2025-11-06 at 20.50.50_c1d1dfa6">
            <a:hlinkClick r:id="" action="ppaction://media"/>
            <a:extLst>
              <a:ext uri="{FF2B5EF4-FFF2-40B4-BE49-F238E27FC236}">
                <a16:creationId xmlns:a16="http://schemas.microsoft.com/office/drawing/2014/main" id="{DD92593F-F875-E0A4-60C9-5A12EBBA84FE}"/>
              </a:ext>
            </a:extLst>
          </p:cNvPr>
          <p:cNvPicPr>
            <a:picLocks noChangeAspect="1"/>
          </p:cNvPicPr>
          <p:nvPr>
            <a:videoFile r:link="rId2"/>
            <p:extLst>
              <p:ext uri="{DAA4B4D4-6D71-4841-9C94-3DE7FCFB9230}">
                <p14:media xmlns:p14="http://schemas.microsoft.com/office/powerpoint/2010/main" r:embed="rId1"/>
              </p:ext>
            </p:extLst>
          </p:nvPr>
        </p:nvPicPr>
        <p:blipFill>
          <a:blip r:embed="rId6"/>
          <a:srcRect t="5844" b="4488"/>
          <a:stretch>
            <a:fillRect/>
          </a:stretch>
        </p:blipFill>
        <p:spPr>
          <a:xfrm>
            <a:off x="2051050" y="2835275"/>
            <a:ext cx="3667096" cy="7315200"/>
          </a:xfrm>
          <a:prstGeom prst="rect">
            <a:avLst/>
          </a:prstGeom>
        </p:spPr>
      </p:pic>
      <p:pic>
        <p:nvPicPr>
          <p:cNvPr id="9" name="5555555555555555555555555">
            <a:hlinkClick r:id="" action="ppaction://media"/>
            <a:extLst>
              <a:ext uri="{FF2B5EF4-FFF2-40B4-BE49-F238E27FC236}">
                <a16:creationId xmlns:a16="http://schemas.microsoft.com/office/drawing/2014/main" id="{23B8A4A4-FDE7-5557-DDA2-52565B0B570E}"/>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7613650" y="2835275"/>
            <a:ext cx="4175125" cy="7425680"/>
          </a:xfrm>
          <a:prstGeom prst="rect">
            <a:avLst/>
          </a:prstGeom>
        </p:spPr>
      </p:pic>
      <p:sp>
        <p:nvSpPr>
          <p:cNvPr id="11" name="CuadroTexto 10">
            <a:extLst>
              <a:ext uri="{FF2B5EF4-FFF2-40B4-BE49-F238E27FC236}">
                <a16:creationId xmlns:a16="http://schemas.microsoft.com/office/drawing/2014/main" id="{A0E97E27-884C-9AAA-1541-27CAF99E3980}"/>
              </a:ext>
            </a:extLst>
          </p:cNvPr>
          <p:cNvSpPr txBox="1"/>
          <p:nvPr/>
        </p:nvSpPr>
        <p:spPr>
          <a:xfrm>
            <a:off x="12490450" y="3351590"/>
            <a:ext cx="6400800" cy="6494085"/>
          </a:xfrm>
          <a:prstGeom prst="rect">
            <a:avLst/>
          </a:prstGeom>
          <a:noFill/>
        </p:spPr>
        <p:txBody>
          <a:bodyPr wrap="square" rtlCol="0">
            <a:spAutoFit/>
          </a:bodyPr>
          <a:lstStyle/>
          <a:p>
            <a:pPr algn="just"/>
            <a:r>
              <a:rPr lang="es-CO" sz="3200" dirty="0">
                <a:latin typeface="Arial" panose="020B0604020202020204" pitchFamily="34" charset="0"/>
                <a:cs typeface="Arial" panose="020B0604020202020204" pitchFamily="34" charset="0"/>
              </a:rPr>
              <a:t>Nuestro diagnóstico con usuarios del Valle del Cauca identificó problemas concretos como la irregularidad de andenes en Cali, la complejidad del sistema MIO y las barreras en entornos rurales. Estas realidades han guiado cada decisión de diseño. Hemos desarrollado algoritmos específicos para detectar los patrones de irregularidad comunes en el espacio público local. </a:t>
            </a:r>
            <a:endParaRPr lang="es-CO" sz="3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54944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17"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840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9"/>
                </p:tgtEl>
              </p:cMediaNode>
            </p:video>
            <p:seq concurrent="1" nextAc="seek">
              <p:cTn id="18" restart="whenNotActive" fill="hold" evtFilter="cancelBubble" nodeType="interactiveSeq">
                <p:stCondLst>
                  <p:cond evt="onClick" delay="0">
                    <p:tgtEl>
                      <p:spTgt spid="9"/>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MMT-Benc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2050" y="1692275"/>
            <a:ext cx="15586235" cy="906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02943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uadroTexto 1">
            <a:extLst>
              <a:ext uri="{FF2B5EF4-FFF2-40B4-BE49-F238E27FC236}">
                <a16:creationId xmlns:a16="http://schemas.microsoft.com/office/drawing/2014/main" id="{84368EB6-AE6B-11BC-2794-EFB20EF8FEF0}"/>
              </a:ext>
            </a:extLst>
          </p:cNvPr>
          <p:cNvSpPr txBox="1"/>
          <p:nvPr/>
        </p:nvSpPr>
        <p:spPr>
          <a:xfrm>
            <a:off x="3194050" y="2759075"/>
            <a:ext cx="14020800" cy="3170099"/>
          </a:xfrm>
          <a:prstGeom prst="rect">
            <a:avLst/>
          </a:prstGeom>
          <a:noFill/>
        </p:spPr>
        <p:txBody>
          <a:bodyPr wrap="square" rtlCol="0">
            <a:spAutoFit/>
          </a:bodyPr>
          <a:lstStyle/>
          <a:p>
            <a:pPr algn="ctr"/>
            <a:r>
              <a:rPr lang="es-CO" sz="20000" b="1" dirty="0">
                <a:solidFill>
                  <a:schemeClr val="bg1"/>
                </a:solidFill>
              </a:rPr>
              <a:t>¡Gracias!</a:t>
            </a:r>
          </a:p>
        </p:txBody>
      </p:sp>
    </p:spTree>
    <p:extLst>
      <p:ext uri="{BB962C8B-B14F-4D97-AF65-F5344CB8AC3E}">
        <p14:creationId xmlns:p14="http://schemas.microsoft.com/office/powerpoint/2010/main" val="1611586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5">
            <a:extLst>
              <a:ext uri="{FF2B5EF4-FFF2-40B4-BE49-F238E27FC236}">
                <a16:creationId xmlns:a16="http://schemas.microsoft.com/office/drawing/2014/main" id="{D1AFC58E-D834-F932-ACA4-429BBA161048}"/>
              </a:ext>
            </a:extLst>
          </p:cNvPr>
          <p:cNvSpPr txBox="1"/>
          <p:nvPr/>
        </p:nvSpPr>
        <p:spPr>
          <a:xfrm>
            <a:off x="1441450" y="3825875"/>
            <a:ext cx="17373600" cy="4935967"/>
          </a:xfrm>
          <a:prstGeom prst="rect">
            <a:avLst/>
          </a:prstGeom>
        </p:spPr>
        <p:txBody>
          <a:bodyPr vert="horz" wrap="square" lIns="0" tIns="11430" rIns="0" bIns="0" rtlCol="0">
            <a:spAutoFit/>
          </a:bodyPr>
          <a:lstStyle/>
          <a:p>
            <a:pPr marL="12700" algn="ctr">
              <a:lnSpc>
                <a:spcPct val="100000"/>
              </a:lnSpc>
              <a:spcBef>
                <a:spcPts val="90"/>
              </a:spcBef>
            </a:pPr>
            <a:r>
              <a:rPr lang="es-ES" sz="8000" spc="-25" dirty="0">
                <a:solidFill>
                  <a:schemeClr val="bg1"/>
                </a:solidFill>
                <a:latin typeface="Arial"/>
                <a:cs typeface="Arial"/>
              </a:rPr>
              <a:t>¿Y si a pesar de no ver pudiéramos percibir nuestro entorno, ubicarnos en el espacio y transitar con seguridad aun estando solos?</a:t>
            </a:r>
          </a:p>
        </p:txBody>
      </p:sp>
    </p:spTree>
    <p:extLst>
      <p:ext uri="{BB962C8B-B14F-4D97-AF65-F5344CB8AC3E}">
        <p14:creationId xmlns:p14="http://schemas.microsoft.com/office/powerpoint/2010/main" val="3491725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7843CF-B5E7-DB7C-CDA0-3EBEB07329EE}"/>
            </a:ext>
          </a:extLst>
        </p:cNvPr>
        <p:cNvGrpSpPr/>
        <p:nvPr/>
      </p:nvGrpSpPr>
      <p:grpSpPr>
        <a:xfrm>
          <a:off x="0" y="0"/>
          <a:ext cx="0" cy="0"/>
          <a:chOff x="0" y="0"/>
          <a:chExt cx="0" cy="0"/>
        </a:xfrm>
      </p:grpSpPr>
      <p:sp>
        <p:nvSpPr>
          <p:cNvPr id="2" name="object 5">
            <a:extLst>
              <a:ext uri="{FF2B5EF4-FFF2-40B4-BE49-F238E27FC236}">
                <a16:creationId xmlns:a16="http://schemas.microsoft.com/office/drawing/2014/main" id="{5A6EBDCA-EC6C-F5BD-D823-63B11D98153A}"/>
              </a:ext>
            </a:extLst>
          </p:cNvPr>
          <p:cNvSpPr txBox="1">
            <a:spLocks/>
          </p:cNvSpPr>
          <p:nvPr/>
        </p:nvSpPr>
        <p:spPr>
          <a:xfrm>
            <a:off x="994846" y="2606675"/>
            <a:ext cx="12943404"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MX" sz="4950" b="1" spc="-10" dirty="0">
                <a:solidFill>
                  <a:srgbClr val="C00000"/>
                </a:solidFill>
                <a:latin typeface="Arial"/>
                <a:cs typeface="Arial"/>
              </a:rPr>
              <a:t>Foco Regional: Valle del Cauca</a:t>
            </a:r>
            <a:endParaRPr lang="es-CO" sz="4950" dirty="0">
              <a:solidFill>
                <a:srgbClr val="C00000"/>
              </a:solidFill>
              <a:latin typeface="Arial"/>
              <a:cs typeface="Arial"/>
            </a:endParaRPr>
          </a:p>
        </p:txBody>
      </p:sp>
      <p:sp>
        <p:nvSpPr>
          <p:cNvPr id="3" name="object 4">
            <a:extLst>
              <a:ext uri="{FF2B5EF4-FFF2-40B4-BE49-F238E27FC236}">
                <a16:creationId xmlns:a16="http://schemas.microsoft.com/office/drawing/2014/main" id="{B9E5DD27-0816-52D7-FCC9-E73C4BEEBC3F}"/>
              </a:ext>
            </a:extLst>
          </p:cNvPr>
          <p:cNvSpPr txBox="1"/>
          <p:nvPr/>
        </p:nvSpPr>
        <p:spPr>
          <a:xfrm>
            <a:off x="1013124" y="3708020"/>
            <a:ext cx="18030526" cy="2183098"/>
          </a:xfrm>
          <a:prstGeom prst="rect">
            <a:avLst/>
          </a:prstGeom>
        </p:spPr>
        <p:txBody>
          <a:bodyPr vert="horz" wrap="square" lIns="0" tIns="11430" rIns="0" bIns="0" rtlCol="0">
            <a:spAutoFit/>
          </a:bodyPr>
          <a:lstStyle/>
          <a:p>
            <a:r>
              <a:rPr lang="es-MX" sz="2800" b="1" dirty="0"/>
              <a:t>2º Departamento</a:t>
            </a:r>
            <a:r>
              <a:rPr lang="es-MX" sz="2800" dirty="0"/>
              <a:t> con mayor población con discapacidad visual registrada (RLCPD 2020).</a:t>
            </a:r>
          </a:p>
          <a:p>
            <a:pPr marL="12700" marR="5080" algn="just">
              <a:lnSpc>
                <a:spcPct val="100800"/>
              </a:lnSpc>
              <a:spcBef>
                <a:spcPts val="90"/>
              </a:spcBef>
            </a:pPr>
            <a:endParaRPr lang="es-MX" sz="2800" dirty="0">
              <a:solidFill>
                <a:schemeClr val="tx1"/>
              </a:solidFill>
              <a:latin typeface="Arial"/>
              <a:cs typeface="Arial"/>
            </a:endParaRPr>
          </a:p>
          <a:p>
            <a:r>
              <a:rPr lang="es-MX" sz="2800" dirty="0"/>
              <a:t>Bogotá, D.C.: 107,828 personas (20.89%)</a:t>
            </a:r>
          </a:p>
          <a:p>
            <a:r>
              <a:rPr lang="es-MX" sz="2800" b="1" dirty="0"/>
              <a:t>Valle del Cauca: 53,804 personas (10.42%)</a:t>
            </a:r>
            <a:endParaRPr lang="es-MX" sz="2800" dirty="0"/>
          </a:p>
          <a:p>
            <a:r>
              <a:rPr lang="es-MX" sz="2800" dirty="0"/>
              <a:t>Antioquia: 52,217 personas (10.12%)</a:t>
            </a:r>
          </a:p>
        </p:txBody>
      </p:sp>
      <p:graphicFrame>
        <p:nvGraphicFramePr>
          <p:cNvPr id="5" name="Tabla 4"/>
          <p:cNvGraphicFramePr>
            <a:graphicFrameLocks noGrp="1"/>
          </p:cNvGraphicFramePr>
          <p:nvPr>
            <p:extLst>
              <p:ext uri="{D42A27DB-BD31-4B8C-83A1-F6EECF244321}">
                <p14:modId xmlns:p14="http://schemas.microsoft.com/office/powerpoint/2010/main" val="107330072"/>
              </p:ext>
            </p:extLst>
          </p:nvPr>
        </p:nvGraphicFramePr>
        <p:xfrm>
          <a:off x="8680451" y="4473798"/>
          <a:ext cx="10210800" cy="2834640"/>
        </p:xfrm>
        <a:graphic>
          <a:graphicData uri="http://schemas.openxmlformats.org/drawingml/2006/table">
            <a:tbl>
              <a:tblPr firstRow="1" bandRow="1">
                <a:tableStyleId>{5C22544A-7EE6-4342-B048-85BDC9FD1C3A}</a:tableStyleId>
              </a:tblPr>
              <a:tblGrid>
                <a:gridCol w="3403600">
                  <a:extLst>
                    <a:ext uri="{9D8B030D-6E8A-4147-A177-3AD203B41FA5}">
                      <a16:colId xmlns:a16="http://schemas.microsoft.com/office/drawing/2014/main" val="20000"/>
                    </a:ext>
                  </a:extLst>
                </a:gridCol>
                <a:gridCol w="3403600">
                  <a:extLst>
                    <a:ext uri="{9D8B030D-6E8A-4147-A177-3AD203B41FA5}">
                      <a16:colId xmlns:a16="http://schemas.microsoft.com/office/drawing/2014/main" val="20001"/>
                    </a:ext>
                  </a:extLst>
                </a:gridCol>
                <a:gridCol w="3403600">
                  <a:extLst>
                    <a:ext uri="{9D8B030D-6E8A-4147-A177-3AD203B41FA5}">
                      <a16:colId xmlns:a16="http://schemas.microsoft.com/office/drawing/2014/main" val="20002"/>
                    </a:ext>
                  </a:extLst>
                </a:gridCol>
              </a:tblGrid>
              <a:tr h="493417">
                <a:tc>
                  <a:txBody>
                    <a:bodyPr/>
                    <a:lstStyle/>
                    <a:p>
                      <a:pPr algn="l"/>
                      <a:r>
                        <a:rPr lang="es-CO" dirty="0">
                          <a:solidFill>
                            <a:srgbClr val="F3F0DF"/>
                          </a:solidFill>
                          <a:effectLst/>
                          <a:latin typeface="Merriweather"/>
                        </a:rPr>
                        <a:t>Fuente</a:t>
                      </a:r>
                    </a:p>
                  </a:txBody>
                  <a:tcPr marL="152400" marR="152400" marT="114300" marB="114300" anchor="ctr"/>
                </a:tc>
                <a:tc>
                  <a:txBody>
                    <a:bodyPr/>
                    <a:lstStyle/>
                    <a:p>
                      <a:pPr algn="l"/>
                      <a:r>
                        <a:rPr lang="es-CO" dirty="0">
                          <a:solidFill>
                            <a:srgbClr val="F3F0DF"/>
                          </a:solidFill>
                          <a:effectLst/>
                          <a:latin typeface="Merriweather"/>
                        </a:rPr>
                        <a:t>Cifra (En</a:t>
                      </a:r>
                      <a:r>
                        <a:rPr lang="es-CO" baseline="0" dirty="0">
                          <a:solidFill>
                            <a:srgbClr val="F3F0DF"/>
                          </a:solidFill>
                          <a:effectLst/>
                          <a:latin typeface="Merriweather"/>
                        </a:rPr>
                        <a:t> Colombia</a:t>
                      </a:r>
                      <a:r>
                        <a:rPr lang="es-CO" dirty="0">
                          <a:solidFill>
                            <a:srgbClr val="F3F0DF"/>
                          </a:solidFill>
                          <a:effectLst/>
                          <a:latin typeface="Merriweather"/>
                        </a:rPr>
                        <a:t>)</a:t>
                      </a:r>
                    </a:p>
                  </a:txBody>
                  <a:tcPr marL="152400" marR="152400" marT="114300" marB="114300" anchor="ctr"/>
                </a:tc>
                <a:tc>
                  <a:txBody>
                    <a:bodyPr/>
                    <a:lstStyle/>
                    <a:p>
                      <a:pPr algn="l"/>
                      <a:r>
                        <a:rPr lang="es-CO" dirty="0">
                          <a:solidFill>
                            <a:srgbClr val="F3F0DF"/>
                          </a:solidFill>
                          <a:effectLst/>
                          <a:latin typeface="Merriweather"/>
                        </a:rPr>
                        <a:t>Contexto de la Cifra</a:t>
                      </a:r>
                    </a:p>
                  </a:txBody>
                  <a:tcPr marL="152400" marR="152400" marT="114300" marB="114300" anchor="ctr"/>
                </a:tc>
                <a:extLst>
                  <a:ext uri="{0D108BD9-81ED-4DB2-BD59-A6C34878D82A}">
                    <a16:rowId xmlns:a16="http://schemas.microsoft.com/office/drawing/2014/main" val="10000"/>
                  </a:ext>
                </a:extLst>
              </a:tr>
              <a:tr h="762553">
                <a:tc>
                  <a:txBody>
                    <a:bodyPr/>
                    <a:lstStyle/>
                    <a:p>
                      <a:pPr algn="l"/>
                      <a:r>
                        <a:rPr lang="es-CO">
                          <a:solidFill>
                            <a:srgbClr val="005088"/>
                          </a:solidFill>
                          <a:effectLst/>
                          <a:latin typeface="DM Sans"/>
                        </a:rPr>
                        <a:t>DANE Censo 2018</a:t>
                      </a:r>
                    </a:p>
                  </a:txBody>
                  <a:tcPr marL="152400" marR="152400" marT="114300" marB="114300" anchor="ctr"/>
                </a:tc>
                <a:tc>
                  <a:txBody>
                    <a:bodyPr/>
                    <a:lstStyle/>
                    <a:p>
                      <a:pPr algn="l"/>
                      <a:r>
                        <a:rPr lang="es-CO">
                          <a:solidFill>
                            <a:srgbClr val="005088"/>
                          </a:solidFill>
                          <a:effectLst/>
                          <a:latin typeface="DM Sans"/>
                        </a:rPr>
                        <a:t>3.4 Millones</a:t>
                      </a:r>
                    </a:p>
                  </a:txBody>
                  <a:tcPr marL="152400" marR="152400" marT="114300" marB="114300" anchor="ctr"/>
                </a:tc>
                <a:tc>
                  <a:txBody>
                    <a:bodyPr/>
                    <a:lstStyle/>
                    <a:p>
                      <a:pPr algn="l"/>
                      <a:r>
                        <a:rPr lang="es-MX" dirty="0">
                          <a:solidFill>
                            <a:srgbClr val="005088"/>
                          </a:solidFill>
                          <a:effectLst/>
                          <a:latin typeface="DM Sans"/>
                        </a:rPr>
                        <a:t>Personas con alguna dificultad (Autopercepción)</a:t>
                      </a:r>
                    </a:p>
                  </a:txBody>
                  <a:tcPr marL="152400" marR="152400" marT="114300" marB="114300" anchor="ctr"/>
                </a:tc>
                <a:extLst>
                  <a:ext uri="{0D108BD9-81ED-4DB2-BD59-A6C34878D82A}">
                    <a16:rowId xmlns:a16="http://schemas.microsoft.com/office/drawing/2014/main" val="10001"/>
                  </a:ext>
                </a:extLst>
              </a:tr>
              <a:tr h="762553">
                <a:tc>
                  <a:txBody>
                    <a:bodyPr/>
                    <a:lstStyle/>
                    <a:p>
                      <a:pPr algn="l"/>
                      <a:r>
                        <a:rPr lang="es-CO">
                          <a:solidFill>
                            <a:srgbClr val="005088"/>
                          </a:solidFill>
                          <a:effectLst/>
                          <a:latin typeface="DM Sans"/>
                        </a:rPr>
                        <a:t>RLCPD (corte 2020)</a:t>
                      </a:r>
                    </a:p>
                  </a:txBody>
                  <a:tcPr marL="152400" marR="152400" marT="114300" marB="114300" anchor="ctr"/>
                </a:tc>
                <a:tc>
                  <a:txBody>
                    <a:bodyPr/>
                    <a:lstStyle/>
                    <a:p>
                      <a:pPr algn="l"/>
                      <a:r>
                        <a:rPr lang="es-CO">
                          <a:solidFill>
                            <a:srgbClr val="005088"/>
                          </a:solidFill>
                          <a:effectLst/>
                          <a:latin typeface="DM Sans"/>
                        </a:rPr>
                        <a:t>516,143</a:t>
                      </a:r>
                    </a:p>
                  </a:txBody>
                  <a:tcPr marL="152400" marR="152400" marT="114300" marB="114300" anchor="ctr"/>
                </a:tc>
                <a:tc>
                  <a:txBody>
                    <a:bodyPr/>
                    <a:lstStyle/>
                    <a:p>
                      <a:pPr algn="l"/>
                      <a:r>
                        <a:rPr lang="es-CO" dirty="0">
                          <a:solidFill>
                            <a:srgbClr val="005088"/>
                          </a:solidFill>
                          <a:effectLst/>
                          <a:latin typeface="DM Sans"/>
                        </a:rPr>
                        <a:t>Personas </a:t>
                      </a:r>
                      <a:r>
                        <a:rPr lang="es-CO" b="1" dirty="0">
                          <a:solidFill>
                            <a:srgbClr val="005088"/>
                          </a:solidFill>
                          <a:effectLst/>
                          <a:latin typeface="DM Sans"/>
                        </a:rPr>
                        <a:t>registradas</a:t>
                      </a:r>
                      <a:r>
                        <a:rPr lang="es-CO" dirty="0">
                          <a:solidFill>
                            <a:srgbClr val="005088"/>
                          </a:solidFill>
                          <a:effectLst/>
                          <a:latin typeface="DM Sans"/>
                        </a:rPr>
                        <a:t> (Solo Discapacidad Visual)</a:t>
                      </a:r>
                    </a:p>
                  </a:txBody>
                  <a:tcPr marL="152400" marR="152400" marT="114300" marB="114300" anchor="ctr"/>
                </a:tc>
                <a:extLst>
                  <a:ext uri="{0D108BD9-81ED-4DB2-BD59-A6C34878D82A}">
                    <a16:rowId xmlns:a16="http://schemas.microsoft.com/office/drawing/2014/main" val="10002"/>
                  </a:ext>
                </a:extLst>
              </a:tr>
              <a:tr h="762553">
                <a:tc>
                  <a:txBody>
                    <a:bodyPr/>
                    <a:lstStyle/>
                    <a:p>
                      <a:pPr algn="l"/>
                      <a:r>
                        <a:rPr lang="es-CO">
                          <a:solidFill>
                            <a:srgbClr val="005088"/>
                          </a:solidFill>
                          <a:effectLst/>
                          <a:latin typeface="DM Sans"/>
                        </a:rPr>
                        <a:t>RLCPD (2020-2024)</a:t>
                      </a:r>
                    </a:p>
                  </a:txBody>
                  <a:tcPr marL="152400" marR="152400" marT="114300" marB="114300" anchor="ctr"/>
                </a:tc>
                <a:tc>
                  <a:txBody>
                    <a:bodyPr/>
                    <a:lstStyle/>
                    <a:p>
                      <a:pPr algn="l"/>
                      <a:r>
                        <a:rPr lang="es-CO">
                          <a:solidFill>
                            <a:srgbClr val="005088"/>
                          </a:solidFill>
                          <a:effectLst/>
                          <a:latin typeface="DM Sans"/>
                        </a:rPr>
                        <a:t>~48,400</a:t>
                      </a:r>
                    </a:p>
                  </a:txBody>
                  <a:tcPr marL="152400" marR="152400" marT="114300" marB="114300" anchor="ctr"/>
                </a:tc>
                <a:tc>
                  <a:txBody>
                    <a:bodyPr/>
                    <a:lstStyle/>
                    <a:p>
                      <a:pPr algn="l"/>
                      <a:r>
                        <a:rPr lang="es-CO" dirty="0">
                          <a:solidFill>
                            <a:srgbClr val="005088"/>
                          </a:solidFill>
                          <a:effectLst/>
                          <a:latin typeface="DM Sans"/>
                        </a:rPr>
                        <a:t>Personas </a:t>
                      </a:r>
                      <a:r>
                        <a:rPr lang="es-CO" b="1" dirty="0">
                          <a:solidFill>
                            <a:srgbClr val="005088"/>
                          </a:solidFill>
                          <a:effectLst/>
                          <a:latin typeface="DM Sans"/>
                        </a:rPr>
                        <a:t>certificadas</a:t>
                      </a:r>
                      <a:r>
                        <a:rPr lang="es-CO" dirty="0">
                          <a:solidFill>
                            <a:srgbClr val="005088"/>
                          </a:solidFill>
                          <a:effectLst/>
                          <a:latin typeface="DM Sans"/>
                        </a:rPr>
                        <a:t> (Solo Discapacidad Visual)</a:t>
                      </a:r>
                    </a:p>
                  </a:txBody>
                  <a:tcPr marL="152400" marR="152400" marT="114300" marB="114300" anchor="ctr"/>
                </a:tc>
                <a:extLst>
                  <a:ext uri="{0D108BD9-81ED-4DB2-BD59-A6C34878D82A}">
                    <a16:rowId xmlns:a16="http://schemas.microsoft.com/office/drawing/2014/main" val="10003"/>
                  </a:ext>
                </a:extLst>
              </a:tr>
            </a:tbl>
          </a:graphicData>
        </a:graphic>
      </p:graphicFrame>
      <p:sp>
        <p:nvSpPr>
          <p:cNvPr id="6" name="Rectángulo 5"/>
          <p:cNvSpPr/>
          <p:nvPr/>
        </p:nvSpPr>
        <p:spPr>
          <a:xfrm>
            <a:off x="4176522" y="10150475"/>
            <a:ext cx="11703729" cy="369332"/>
          </a:xfrm>
          <a:prstGeom prst="rect">
            <a:avLst/>
          </a:prstGeom>
        </p:spPr>
        <p:txBody>
          <a:bodyPr wrap="square">
            <a:spAutoFit/>
          </a:bodyPr>
          <a:lstStyle/>
          <a:p>
            <a:r>
              <a:rPr lang="es-CO" dirty="0"/>
              <a:t>https://www.inci.gov.co/sites/default/files/CARACTERIZACION%20DE%20USUARIOS%20__0.docx</a:t>
            </a:r>
          </a:p>
        </p:txBody>
      </p:sp>
      <p:sp>
        <p:nvSpPr>
          <p:cNvPr id="7" name="Rectángulo 6"/>
          <p:cNvSpPr/>
          <p:nvPr/>
        </p:nvSpPr>
        <p:spPr>
          <a:xfrm>
            <a:off x="994846" y="8338406"/>
            <a:ext cx="7376763" cy="523220"/>
          </a:xfrm>
          <a:prstGeom prst="rect">
            <a:avLst/>
          </a:prstGeom>
        </p:spPr>
        <p:txBody>
          <a:bodyPr wrap="none">
            <a:spAutoFit/>
          </a:bodyPr>
          <a:lstStyle/>
          <a:p>
            <a:r>
              <a:rPr lang="es-MX" sz="2800" b="1" kern="1200" dirty="0">
                <a:solidFill>
                  <a:schemeClr val="tx1"/>
                </a:solidFill>
              </a:rPr>
              <a:t>Desafíos en el Transporte Público Masivo </a:t>
            </a:r>
            <a:endParaRPr lang="es-CO" sz="2800" dirty="0"/>
          </a:p>
        </p:txBody>
      </p:sp>
      <p:sp>
        <p:nvSpPr>
          <p:cNvPr id="8" name="Rectángulo 7"/>
          <p:cNvSpPr/>
          <p:nvPr/>
        </p:nvSpPr>
        <p:spPr>
          <a:xfrm>
            <a:off x="1017407" y="7224478"/>
            <a:ext cx="5921814" cy="523220"/>
          </a:xfrm>
          <a:prstGeom prst="rect">
            <a:avLst/>
          </a:prstGeom>
        </p:spPr>
        <p:txBody>
          <a:bodyPr wrap="none">
            <a:spAutoFit/>
          </a:bodyPr>
          <a:lstStyle/>
          <a:p>
            <a:r>
              <a:rPr lang="es-MX" sz="2800" b="1" kern="1200" dirty="0">
                <a:solidFill>
                  <a:schemeClr val="tx1"/>
                </a:solidFill>
              </a:rPr>
              <a:t>Barreras Físicas (Arquitectónicas</a:t>
            </a:r>
            <a:endParaRPr lang="es-CO" sz="2800" dirty="0"/>
          </a:p>
        </p:txBody>
      </p:sp>
      <p:sp>
        <p:nvSpPr>
          <p:cNvPr id="9" name="Rectángulo 8"/>
          <p:cNvSpPr/>
          <p:nvPr/>
        </p:nvSpPr>
        <p:spPr>
          <a:xfrm>
            <a:off x="975610" y="7781442"/>
            <a:ext cx="5941050" cy="523220"/>
          </a:xfrm>
          <a:prstGeom prst="rect">
            <a:avLst/>
          </a:prstGeom>
        </p:spPr>
        <p:txBody>
          <a:bodyPr wrap="none">
            <a:spAutoFit/>
          </a:bodyPr>
          <a:lstStyle/>
          <a:p>
            <a:r>
              <a:rPr lang="es-MX" sz="2800" b="1" kern="1200" dirty="0">
                <a:solidFill>
                  <a:schemeClr val="tx1"/>
                </a:solidFill>
              </a:rPr>
              <a:t>Barreras Sociales (Actitudinales):</a:t>
            </a:r>
            <a:endParaRPr lang="es-CO" sz="2800" dirty="0"/>
          </a:p>
        </p:txBody>
      </p:sp>
    </p:spTree>
    <p:extLst>
      <p:ext uri="{BB962C8B-B14F-4D97-AF65-F5344CB8AC3E}">
        <p14:creationId xmlns:p14="http://schemas.microsoft.com/office/powerpoint/2010/main" val="3434797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a:extLst>
              <a:ext uri="{FF2B5EF4-FFF2-40B4-BE49-F238E27FC236}">
                <a16:creationId xmlns:a16="http://schemas.microsoft.com/office/drawing/2014/main" id="{397A98D3-AD12-490B-23DC-6E746D304E4A}"/>
              </a:ext>
            </a:extLst>
          </p:cNvPr>
          <p:cNvSpPr txBox="1"/>
          <p:nvPr/>
        </p:nvSpPr>
        <p:spPr>
          <a:xfrm>
            <a:off x="2853326" y="4469597"/>
            <a:ext cx="4897120" cy="5282565"/>
          </a:xfrm>
          <a:prstGeom prst="rect">
            <a:avLst/>
          </a:prstGeom>
        </p:spPr>
        <p:txBody>
          <a:bodyPr vert="horz" wrap="square" lIns="0" tIns="11430" rIns="0" bIns="0" rtlCol="0">
            <a:spAutoFit/>
          </a:bodyPr>
          <a:lstStyle/>
          <a:p>
            <a:pPr marL="12700">
              <a:lnSpc>
                <a:spcPct val="100000"/>
              </a:lnSpc>
              <a:spcBef>
                <a:spcPts val="90"/>
              </a:spcBef>
            </a:pPr>
            <a:r>
              <a:rPr lang="es-ES" sz="34500" spc="-25" dirty="0">
                <a:solidFill>
                  <a:schemeClr val="bg1"/>
                </a:solidFill>
                <a:latin typeface="Arial"/>
                <a:cs typeface="Arial"/>
              </a:rPr>
              <a:t>02</a:t>
            </a:r>
            <a:endParaRPr sz="34500" dirty="0">
              <a:solidFill>
                <a:schemeClr val="bg1"/>
              </a:solidFill>
              <a:latin typeface="Arial"/>
              <a:cs typeface="Arial"/>
            </a:endParaRPr>
          </a:p>
        </p:txBody>
      </p:sp>
      <p:sp>
        <p:nvSpPr>
          <p:cNvPr id="6" name="object 7">
            <a:extLst>
              <a:ext uri="{FF2B5EF4-FFF2-40B4-BE49-F238E27FC236}">
                <a16:creationId xmlns:a16="http://schemas.microsoft.com/office/drawing/2014/main" id="{9393D7A3-AEB8-E45E-C227-E7DB89E3E505}"/>
              </a:ext>
            </a:extLst>
          </p:cNvPr>
          <p:cNvSpPr/>
          <p:nvPr/>
        </p:nvSpPr>
        <p:spPr>
          <a:xfrm>
            <a:off x="7995133" y="5744765"/>
            <a:ext cx="0" cy="3118485"/>
          </a:xfrm>
          <a:custGeom>
            <a:avLst/>
            <a:gdLst/>
            <a:ahLst/>
            <a:cxnLst/>
            <a:rect l="l" t="t" r="r" b="b"/>
            <a:pathLst>
              <a:path h="3118485">
                <a:moveTo>
                  <a:pt x="0" y="0"/>
                </a:moveTo>
                <a:lnTo>
                  <a:pt x="0" y="3118009"/>
                </a:lnTo>
              </a:path>
            </a:pathLst>
          </a:custGeom>
          <a:ln w="41883">
            <a:solidFill>
              <a:schemeClr val="bg1"/>
            </a:solidFill>
          </a:ln>
        </p:spPr>
        <p:txBody>
          <a:bodyPr wrap="square" lIns="0" tIns="0" rIns="0" bIns="0" rtlCol="0"/>
          <a:lstStyle/>
          <a:p>
            <a:endParaRPr/>
          </a:p>
        </p:txBody>
      </p:sp>
      <p:sp>
        <p:nvSpPr>
          <p:cNvPr id="7" name="object 2">
            <a:extLst>
              <a:ext uri="{FF2B5EF4-FFF2-40B4-BE49-F238E27FC236}">
                <a16:creationId xmlns:a16="http://schemas.microsoft.com/office/drawing/2014/main" id="{870247AF-E41B-E99F-0882-82595A2BE422}"/>
              </a:ext>
            </a:extLst>
          </p:cNvPr>
          <p:cNvSpPr txBox="1">
            <a:spLocks/>
          </p:cNvSpPr>
          <p:nvPr/>
        </p:nvSpPr>
        <p:spPr>
          <a:xfrm>
            <a:off x="8343994" y="5654675"/>
            <a:ext cx="3384455"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chemeClr val="bg1"/>
                </a:solidFill>
                <a:latin typeface="Arial"/>
                <a:cs typeface="Arial"/>
              </a:rPr>
              <a:t>Problema</a:t>
            </a:r>
            <a:endParaRPr lang="es-CO" sz="4950" dirty="0">
              <a:solidFill>
                <a:schemeClr val="bg1"/>
              </a:solidFill>
              <a:latin typeface="Arial"/>
              <a:cs typeface="Arial"/>
            </a:endParaRPr>
          </a:p>
        </p:txBody>
      </p:sp>
    </p:spTree>
    <p:extLst>
      <p:ext uri="{BB962C8B-B14F-4D97-AF65-F5344CB8AC3E}">
        <p14:creationId xmlns:p14="http://schemas.microsoft.com/office/powerpoint/2010/main" val="316787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1452D7-04E4-1B3C-D5E6-84AEE178A1F8}"/>
            </a:ext>
          </a:extLst>
        </p:cNvPr>
        <p:cNvGrpSpPr/>
        <p:nvPr/>
      </p:nvGrpSpPr>
      <p:grpSpPr>
        <a:xfrm>
          <a:off x="0" y="0"/>
          <a:ext cx="0" cy="0"/>
          <a:chOff x="0" y="0"/>
          <a:chExt cx="0" cy="0"/>
        </a:xfrm>
      </p:grpSpPr>
      <p:sp>
        <p:nvSpPr>
          <p:cNvPr id="2" name="object 5">
            <a:extLst>
              <a:ext uri="{FF2B5EF4-FFF2-40B4-BE49-F238E27FC236}">
                <a16:creationId xmlns:a16="http://schemas.microsoft.com/office/drawing/2014/main" id="{2FC41CAC-5C01-F095-5395-A46AB0F6C0F5}"/>
              </a:ext>
            </a:extLst>
          </p:cNvPr>
          <p:cNvSpPr txBox="1">
            <a:spLocks/>
          </p:cNvSpPr>
          <p:nvPr/>
        </p:nvSpPr>
        <p:spPr>
          <a:xfrm>
            <a:off x="994846" y="2606675"/>
            <a:ext cx="17286804" cy="1548501"/>
          </a:xfrm>
          <a:prstGeom prst="rect">
            <a:avLst/>
          </a:prstGeom>
        </p:spPr>
        <p:txBody>
          <a:bodyPr vert="horz" wrap="square" lIns="0" tIns="12065" rIns="0" bIns="0" rtlCol="0">
            <a:spAutoFit/>
          </a:bodyPr>
          <a:lstStyle>
            <a:lvl1pPr>
              <a:defRPr>
                <a:latin typeface="+mj-lt"/>
                <a:ea typeface="+mj-ea"/>
                <a:cs typeface="+mj-cs"/>
              </a:defRPr>
            </a:lvl1pPr>
          </a:lstStyle>
          <a:p>
            <a:pPr marL="12700" algn="l">
              <a:spcBef>
                <a:spcPts val="95"/>
              </a:spcBef>
            </a:pPr>
            <a:r>
              <a:rPr lang="es-CO" sz="4950" b="1" spc="-10" dirty="0">
                <a:solidFill>
                  <a:srgbClr val="C00000"/>
                </a:solidFill>
                <a:latin typeface="Arial" panose="020B0604020202020204" pitchFamily="34" charset="0"/>
                <a:cs typeface="Arial" panose="020B0604020202020204" pitchFamily="34" charset="0"/>
              </a:rPr>
              <a:t>El Problema: </a:t>
            </a:r>
            <a:r>
              <a:rPr lang="es-ES" sz="4950" b="1" spc="-10" dirty="0">
                <a:solidFill>
                  <a:srgbClr val="C00000"/>
                </a:solidFill>
                <a:latin typeface="Arial" panose="020B0604020202020204" pitchFamily="34" charset="0"/>
                <a:cs typeface="Arial" panose="020B0604020202020204" pitchFamily="34" charset="0"/>
              </a:rPr>
              <a:t>Principal desafío es el </a:t>
            </a:r>
            <a:r>
              <a:rPr lang="es-ES" sz="4950" b="1" i="0" dirty="0">
                <a:solidFill>
                  <a:srgbClr val="C00000"/>
                </a:solidFill>
                <a:effectLst/>
                <a:latin typeface="Arial" panose="020B0604020202020204" pitchFamily="34" charset="0"/>
                <a:cs typeface="Arial" panose="020B0604020202020204" pitchFamily="34" charset="0"/>
              </a:rPr>
              <a:t>"Vacío de Movilidad"</a:t>
            </a:r>
          </a:p>
          <a:p>
            <a:pPr marL="12700">
              <a:spcBef>
                <a:spcPts val="95"/>
              </a:spcBef>
            </a:pPr>
            <a:endParaRPr lang="es-CO" sz="4950" dirty="0">
              <a:solidFill>
                <a:srgbClr val="C00000"/>
              </a:solidFill>
              <a:latin typeface="Arial"/>
              <a:cs typeface="Arial"/>
            </a:endParaRPr>
          </a:p>
        </p:txBody>
      </p:sp>
      <p:sp>
        <p:nvSpPr>
          <p:cNvPr id="3" name="object 4">
            <a:extLst>
              <a:ext uri="{FF2B5EF4-FFF2-40B4-BE49-F238E27FC236}">
                <a16:creationId xmlns:a16="http://schemas.microsoft.com/office/drawing/2014/main" id="{9E0F448B-E4F8-E972-D02C-F1C5B4AAD36A}"/>
              </a:ext>
            </a:extLst>
          </p:cNvPr>
          <p:cNvSpPr txBox="1"/>
          <p:nvPr/>
        </p:nvSpPr>
        <p:spPr>
          <a:xfrm>
            <a:off x="11844240" y="8818265"/>
            <a:ext cx="7199410" cy="1119537"/>
          </a:xfrm>
          <a:prstGeom prst="rect">
            <a:avLst/>
          </a:prstGeom>
        </p:spPr>
        <p:txBody>
          <a:bodyPr vert="horz" wrap="square" lIns="0" tIns="11430" rIns="0" bIns="0" rtlCol="0">
            <a:spAutoFit/>
          </a:bodyPr>
          <a:lstStyle/>
          <a:p>
            <a:pPr>
              <a:buFont typeface="Arial" panose="020B0604020202020204" pitchFamily="34" charset="0"/>
              <a:buChar char="•"/>
            </a:pPr>
            <a:r>
              <a:rPr lang="es-ES" b="1" dirty="0"/>
              <a:t>El bastón blanco es</a:t>
            </a:r>
            <a:r>
              <a:rPr lang="es-ES" dirty="0"/>
              <a:t> LIMITADO</a:t>
            </a:r>
          </a:p>
          <a:p>
            <a:pPr>
              <a:buFont typeface="Arial" panose="020B0604020202020204" pitchFamily="34" charset="0"/>
              <a:buChar char="•"/>
            </a:pPr>
            <a:r>
              <a:rPr lang="es-ES" b="1" dirty="0"/>
              <a:t>Los perros guía son</a:t>
            </a:r>
            <a:r>
              <a:rPr lang="es-ES" dirty="0"/>
              <a:t> CAROS</a:t>
            </a:r>
          </a:p>
          <a:p>
            <a:pPr>
              <a:buFont typeface="Arial" panose="020B0604020202020204" pitchFamily="34" charset="0"/>
              <a:buChar char="•"/>
            </a:pPr>
            <a:r>
              <a:rPr lang="es-ES" b="1" dirty="0"/>
              <a:t>Los asistentes videntes</a:t>
            </a:r>
            <a:r>
              <a:rPr lang="es-ES" dirty="0"/>
              <a:t> NO ESTÁN DISPONIBLES todo el tiempo</a:t>
            </a:r>
          </a:p>
          <a:p>
            <a:pPr>
              <a:buFont typeface="Arial" panose="020B0604020202020204" pitchFamily="34" charset="0"/>
              <a:buChar char="•"/>
            </a:pPr>
            <a:r>
              <a:rPr lang="es-ES" b="1" dirty="0"/>
              <a:t>Los mapas táctiles se están volviendo</a:t>
            </a:r>
            <a:r>
              <a:rPr lang="es-ES" dirty="0"/>
              <a:t> OBSOLETOS</a:t>
            </a:r>
          </a:p>
        </p:txBody>
      </p:sp>
      <p:sp>
        <p:nvSpPr>
          <p:cNvPr id="6" name="object 4">
            <a:extLst>
              <a:ext uri="{FF2B5EF4-FFF2-40B4-BE49-F238E27FC236}">
                <a16:creationId xmlns:a16="http://schemas.microsoft.com/office/drawing/2014/main" id="{B7C4214E-55FB-4096-9D7C-8CDCE3C053A3}"/>
              </a:ext>
            </a:extLst>
          </p:cNvPr>
          <p:cNvSpPr txBox="1"/>
          <p:nvPr/>
        </p:nvSpPr>
        <p:spPr>
          <a:xfrm>
            <a:off x="1013124" y="3708020"/>
            <a:ext cx="18030526" cy="854914"/>
          </a:xfrm>
          <a:prstGeom prst="rect">
            <a:avLst/>
          </a:prstGeom>
        </p:spPr>
        <p:txBody>
          <a:bodyPr vert="horz" wrap="square" lIns="0" tIns="11430" rIns="0" bIns="0" rtlCol="0">
            <a:spAutoFit/>
          </a:bodyPr>
          <a:lstStyle/>
          <a:p>
            <a:pPr marL="12700" marR="5080" algn="just">
              <a:lnSpc>
                <a:spcPct val="100800"/>
              </a:lnSpc>
              <a:spcBef>
                <a:spcPts val="90"/>
              </a:spcBef>
            </a:pPr>
            <a:r>
              <a:rPr lang="es-ES" sz="2800" dirty="0">
                <a:solidFill>
                  <a:schemeClr val="tx1"/>
                </a:solidFill>
                <a:latin typeface="Arial"/>
                <a:cs typeface="Arial"/>
              </a:rPr>
              <a:t>La población entrevistada reporta como dolor principal: dificultades para desplazarse en </a:t>
            </a:r>
            <a:r>
              <a:rPr lang="es-ES" sz="2800" dirty="0">
                <a:solidFill>
                  <a:srgbClr val="C00000"/>
                </a:solidFill>
                <a:latin typeface="Arial"/>
                <a:cs typeface="Arial"/>
              </a:rPr>
              <a:t>espacios grandes, desconocidos y dinámicos.</a:t>
            </a:r>
          </a:p>
        </p:txBody>
      </p:sp>
      <p:sp>
        <p:nvSpPr>
          <p:cNvPr id="8" name="CuadroTexto 7">
            <a:extLst>
              <a:ext uri="{FF2B5EF4-FFF2-40B4-BE49-F238E27FC236}">
                <a16:creationId xmlns:a16="http://schemas.microsoft.com/office/drawing/2014/main" id="{E44A8861-9A6E-4612-94A7-7F42CEA1BE1D}"/>
              </a:ext>
            </a:extLst>
          </p:cNvPr>
          <p:cNvSpPr txBox="1"/>
          <p:nvPr/>
        </p:nvSpPr>
        <p:spPr>
          <a:xfrm>
            <a:off x="925475" y="8818265"/>
            <a:ext cx="10200204" cy="1569660"/>
          </a:xfrm>
          <a:prstGeom prst="rect">
            <a:avLst/>
          </a:prstGeom>
          <a:noFill/>
        </p:spPr>
        <p:txBody>
          <a:bodyPr wrap="square">
            <a:spAutoFit/>
          </a:bodyPr>
          <a:lstStyle/>
          <a:p>
            <a:pPr algn="just"/>
            <a:r>
              <a:rPr lang="es-ES" sz="3200" b="0" i="0" dirty="0">
                <a:solidFill>
                  <a:schemeClr val="tx1"/>
                </a:solidFill>
                <a:effectLst/>
                <a:latin typeface="Arial" panose="020B0604020202020204" pitchFamily="34" charset="0"/>
                <a:cs typeface="Arial" panose="020B0604020202020204" pitchFamily="34" charset="0"/>
              </a:rPr>
              <a:t>Las ayudas tradicionales (bastón, GPS) son </a:t>
            </a:r>
            <a:r>
              <a:rPr lang="es-ES" sz="3200" b="1" i="0" dirty="0">
                <a:solidFill>
                  <a:srgbClr val="C00000"/>
                </a:solidFill>
                <a:effectLst/>
                <a:latin typeface="Arial" panose="020B0604020202020204" pitchFamily="34" charset="0"/>
                <a:cs typeface="Arial" panose="020B0604020202020204" pitchFamily="34" charset="0"/>
              </a:rPr>
              <a:t>insuficientes</a:t>
            </a:r>
            <a:r>
              <a:rPr lang="es-ES" sz="3200" b="0" i="0" dirty="0">
                <a:solidFill>
                  <a:schemeClr val="tx1"/>
                </a:solidFill>
                <a:effectLst/>
                <a:latin typeface="Arial" panose="020B0604020202020204" pitchFamily="34" charset="0"/>
                <a:cs typeface="Arial" panose="020B0604020202020204" pitchFamily="34" charset="0"/>
              </a:rPr>
              <a:t> para la navegación </a:t>
            </a:r>
            <a:r>
              <a:rPr lang="es-ES" sz="3200" b="1" i="0" dirty="0">
                <a:solidFill>
                  <a:srgbClr val="C00000"/>
                </a:solidFill>
                <a:effectLst/>
                <a:latin typeface="Arial" panose="020B0604020202020204" pitchFamily="34" charset="0"/>
                <a:cs typeface="Arial" panose="020B0604020202020204" pitchFamily="34" charset="0"/>
              </a:rPr>
              <a:t>interior</a:t>
            </a:r>
            <a:r>
              <a:rPr lang="es-ES" sz="3200" b="0" i="0" dirty="0">
                <a:solidFill>
                  <a:schemeClr val="tx1"/>
                </a:solidFill>
                <a:effectLst/>
                <a:latin typeface="Arial" panose="020B0604020202020204" pitchFamily="34" charset="0"/>
                <a:cs typeface="Arial" panose="020B0604020202020204" pitchFamily="34" charset="0"/>
              </a:rPr>
              <a:t> y en </a:t>
            </a:r>
            <a:r>
              <a:rPr lang="es-ES" sz="3200" b="1" i="0" dirty="0">
                <a:solidFill>
                  <a:srgbClr val="C00000"/>
                </a:solidFill>
                <a:effectLst/>
                <a:latin typeface="Arial" panose="020B0604020202020204" pitchFamily="34" charset="0"/>
                <a:cs typeface="Arial" panose="020B0604020202020204" pitchFamily="34" charset="0"/>
              </a:rPr>
              <a:t>entornos complejos</a:t>
            </a:r>
            <a:r>
              <a:rPr lang="es-ES" sz="3200" b="0" i="0" dirty="0">
                <a:solidFill>
                  <a:schemeClr val="tx1"/>
                </a:solidFill>
                <a:effectLst/>
                <a:latin typeface="Arial" panose="020B0604020202020204" pitchFamily="34" charset="0"/>
                <a:cs typeface="Arial" panose="020B0604020202020204" pitchFamily="34" charset="0"/>
              </a:rPr>
              <a:t>.</a:t>
            </a:r>
            <a:endParaRPr lang="es-CO" sz="3200" dirty="0">
              <a:solidFill>
                <a:schemeClr val="tx1"/>
              </a:solidFill>
              <a:latin typeface="Arial" panose="020B0604020202020204" pitchFamily="34" charset="0"/>
              <a:cs typeface="Arial" panose="020B0604020202020204" pitchFamily="34" charset="0"/>
            </a:endParaRPr>
          </a:p>
        </p:txBody>
      </p:sp>
      <p:pic>
        <p:nvPicPr>
          <p:cNvPr id="10" name="Imagen 9">
            <a:extLst>
              <a:ext uri="{FF2B5EF4-FFF2-40B4-BE49-F238E27FC236}">
                <a16:creationId xmlns:a16="http://schemas.microsoft.com/office/drawing/2014/main" id="{0E3B1E15-E0AC-4C96-BF4D-C70DEB1916C3}"/>
              </a:ext>
            </a:extLst>
          </p:cNvPr>
          <p:cNvPicPr>
            <a:picLocks noChangeAspect="1"/>
          </p:cNvPicPr>
          <p:nvPr/>
        </p:nvPicPr>
        <p:blipFill>
          <a:blip r:embed="rId3"/>
          <a:stretch>
            <a:fillRect/>
          </a:stretch>
        </p:blipFill>
        <p:spPr>
          <a:xfrm>
            <a:off x="925475" y="5284588"/>
            <a:ext cx="10200204" cy="3008545"/>
          </a:xfrm>
          <a:prstGeom prst="rect">
            <a:avLst/>
          </a:prstGeom>
        </p:spPr>
      </p:pic>
      <p:pic>
        <p:nvPicPr>
          <p:cNvPr id="12" name="Imagen 11">
            <a:extLst>
              <a:ext uri="{FF2B5EF4-FFF2-40B4-BE49-F238E27FC236}">
                <a16:creationId xmlns:a16="http://schemas.microsoft.com/office/drawing/2014/main" id="{A58C2856-7CB7-486C-BD1C-2A75B7547B35}"/>
              </a:ext>
            </a:extLst>
          </p:cNvPr>
          <p:cNvPicPr>
            <a:picLocks noChangeAspect="1"/>
          </p:cNvPicPr>
          <p:nvPr/>
        </p:nvPicPr>
        <p:blipFill rotWithShape="1">
          <a:blip r:embed="rId4"/>
          <a:srcRect l="13792" t="1342" r="18189" b="13919"/>
          <a:stretch/>
        </p:blipFill>
        <p:spPr>
          <a:xfrm>
            <a:off x="11844240" y="5169657"/>
            <a:ext cx="3457892" cy="3224181"/>
          </a:xfrm>
          <a:prstGeom prst="rect">
            <a:avLst/>
          </a:prstGeom>
        </p:spPr>
      </p:pic>
      <p:pic>
        <p:nvPicPr>
          <p:cNvPr id="13" name="Imagen 12">
            <a:extLst>
              <a:ext uri="{FF2B5EF4-FFF2-40B4-BE49-F238E27FC236}">
                <a16:creationId xmlns:a16="http://schemas.microsoft.com/office/drawing/2014/main" id="{DBDA0259-C208-41E2-87CB-33055DAFD78B}"/>
              </a:ext>
            </a:extLst>
          </p:cNvPr>
          <p:cNvPicPr>
            <a:picLocks noChangeAspect="1"/>
          </p:cNvPicPr>
          <p:nvPr/>
        </p:nvPicPr>
        <p:blipFill rotWithShape="1">
          <a:blip r:embed="rId5"/>
          <a:srcRect l="19009" t="701" r="29554"/>
          <a:stretch/>
        </p:blipFill>
        <p:spPr>
          <a:xfrm>
            <a:off x="15291117" y="5164103"/>
            <a:ext cx="3752533" cy="3229735"/>
          </a:xfrm>
          <a:prstGeom prst="rect">
            <a:avLst/>
          </a:prstGeom>
        </p:spPr>
      </p:pic>
    </p:spTree>
    <p:extLst>
      <p:ext uri="{BB962C8B-B14F-4D97-AF65-F5344CB8AC3E}">
        <p14:creationId xmlns:p14="http://schemas.microsoft.com/office/powerpoint/2010/main" val="2853166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5">
            <a:extLst>
              <a:ext uri="{FF2B5EF4-FFF2-40B4-BE49-F238E27FC236}">
                <a16:creationId xmlns:a16="http://schemas.microsoft.com/office/drawing/2014/main" id="{39B27426-7BE8-0157-A159-FC4B5C33AEC7}"/>
              </a:ext>
            </a:extLst>
          </p:cNvPr>
          <p:cNvSpPr txBox="1">
            <a:spLocks/>
          </p:cNvSpPr>
          <p:nvPr/>
        </p:nvSpPr>
        <p:spPr>
          <a:xfrm>
            <a:off x="1013124" y="1616075"/>
            <a:ext cx="9362002" cy="1535677"/>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rgbClr val="C00000"/>
                </a:solidFill>
                <a:latin typeface="Arial"/>
                <a:cs typeface="Arial"/>
              </a:rPr>
              <a:t>Soluciones Actuales en el Mercado</a:t>
            </a:r>
            <a:endParaRPr lang="es-CO" sz="4950" dirty="0">
              <a:solidFill>
                <a:srgbClr val="C00000"/>
              </a:solidFill>
              <a:latin typeface="Arial"/>
              <a:cs typeface="Arial"/>
            </a:endParaRPr>
          </a:p>
        </p:txBody>
      </p:sp>
      <p:sp>
        <p:nvSpPr>
          <p:cNvPr id="3" name="object 4">
            <a:extLst>
              <a:ext uri="{FF2B5EF4-FFF2-40B4-BE49-F238E27FC236}">
                <a16:creationId xmlns:a16="http://schemas.microsoft.com/office/drawing/2014/main" id="{6C7362E0-2DF9-8CF5-76FF-0073C27BC75F}"/>
              </a:ext>
            </a:extLst>
          </p:cNvPr>
          <p:cNvSpPr txBox="1"/>
          <p:nvPr/>
        </p:nvSpPr>
        <p:spPr>
          <a:xfrm>
            <a:off x="1013124" y="3708020"/>
            <a:ext cx="9343726" cy="3059940"/>
          </a:xfrm>
          <a:prstGeom prst="rect">
            <a:avLst/>
          </a:prstGeom>
        </p:spPr>
        <p:txBody>
          <a:bodyPr vert="horz" wrap="square" lIns="0" tIns="11430" rIns="0" bIns="0" rtlCol="0">
            <a:spAutoFit/>
          </a:bodyPr>
          <a:lstStyle/>
          <a:p>
            <a:pPr marL="469900" marR="5080" indent="-457200">
              <a:lnSpc>
                <a:spcPct val="100800"/>
              </a:lnSpc>
              <a:spcBef>
                <a:spcPts val="90"/>
              </a:spcBef>
              <a:buFont typeface="Arial" panose="020B0604020202020204" pitchFamily="34" charset="0"/>
              <a:buChar char="•"/>
            </a:pPr>
            <a:r>
              <a:rPr lang="es-ES" sz="3200" dirty="0" err="1">
                <a:solidFill>
                  <a:schemeClr val="tx1"/>
                </a:solidFill>
                <a:latin typeface="Arial"/>
                <a:cs typeface="Arial"/>
              </a:rPr>
              <a:t>Ally</a:t>
            </a:r>
            <a:r>
              <a:rPr lang="es-ES" sz="3200" dirty="0">
                <a:solidFill>
                  <a:schemeClr val="tx1"/>
                </a:solidFill>
                <a:latin typeface="Arial"/>
                <a:cs typeface="Arial"/>
              </a:rPr>
              <a:t> Solos</a:t>
            </a:r>
          </a:p>
          <a:p>
            <a:pPr marL="469900" marR="5080" indent="-457200">
              <a:lnSpc>
                <a:spcPct val="100800"/>
              </a:lnSpc>
              <a:spcBef>
                <a:spcPts val="90"/>
              </a:spcBef>
              <a:buFont typeface="Arial" panose="020B0604020202020204" pitchFamily="34" charset="0"/>
              <a:buChar char="•"/>
            </a:pPr>
            <a:r>
              <a:rPr lang="es-ES" sz="3200" dirty="0" err="1">
                <a:solidFill>
                  <a:schemeClr val="tx1"/>
                </a:solidFill>
                <a:latin typeface="Arial"/>
                <a:cs typeface="Arial"/>
              </a:rPr>
              <a:t>Envission</a:t>
            </a:r>
            <a:endParaRPr lang="es-ES" sz="3200" dirty="0">
              <a:solidFill>
                <a:schemeClr val="tx1"/>
              </a:solidFill>
              <a:latin typeface="Arial"/>
              <a:cs typeface="Arial"/>
            </a:endParaRPr>
          </a:p>
          <a:p>
            <a:pPr marL="469900" marR="5080" lvl="4" indent="-457200">
              <a:lnSpc>
                <a:spcPct val="100800"/>
              </a:lnSpc>
              <a:spcBef>
                <a:spcPts val="90"/>
              </a:spcBef>
              <a:buFont typeface="Arial" panose="020B0604020202020204" pitchFamily="34" charset="0"/>
              <a:buChar char="•"/>
            </a:pPr>
            <a:r>
              <a:rPr lang="es-ES" sz="3200" dirty="0" err="1">
                <a:solidFill>
                  <a:schemeClr val="tx1"/>
                </a:solidFill>
                <a:latin typeface="Arial"/>
                <a:cs typeface="Arial"/>
              </a:rPr>
              <a:t>Aira</a:t>
            </a:r>
            <a:endParaRPr lang="es-ES" sz="3200" dirty="0">
              <a:solidFill>
                <a:schemeClr val="tx1"/>
              </a:solidFill>
              <a:latin typeface="Arial"/>
              <a:cs typeface="Arial"/>
            </a:endParaRPr>
          </a:p>
          <a:p>
            <a:pPr marL="469900" marR="5080" lvl="3" indent="-457200">
              <a:lnSpc>
                <a:spcPct val="100800"/>
              </a:lnSpc>
              <a:spcBef>
                <a:spcPts val="90"/>
              </a:spcBef>
              <a:buFont typeface="Arial" panose="020B0604020202020204" pitchFamily="34" charset="0"/>
              <a:buChar char="•"/>
            </a:pPr>
            <a:r>
              <a:rPr lang="es-ES" sz="3200" dirty="0">
                <a:solidFill>
                  <a:schemeClr val="tx1"/>
                </a:solidFill>
                <a:latin typeface="Arial"/>
                <a:cs typeface="Arial"/>
              </a:rPr>
              <a:t>Cash Reader</a:t>
            </a:r>
          </a:p>
          <a:p>
            <a:pPr marL="469900" marR="5080" lvl="2" indent="-457200">
              <a:lnSpc>
                <a:spcPct val="100800"/>
              </a:lnSpc>
              <a:spcBef>
                <a:spcPts val="90"/>
              </a:spcBef>
              <a:buFont typeface="Arial" panose="020B0604020202020204" pitchFamily="34" charset="0"/>
              <a:buChar char="•"/>
            </a:pPr>
            <a:r>
              <a:rPr lang="es-ES" sz="3200" dirty="0" err="1">
                <a:solidFill>
                  <a:schemeClr val="tx1"/>
                </a:solidFill>
                <a:latin typeface="Arial"/>
                <a:cs typeface="Arial"/>
              </a:rPr>
              <a:t>Blind</a:t>
            </a:r>
            <a:r>
              <a:rPr lang="es-ES" sz="3200" dirty="0">
                <a:solidFill>
                  <a:schemeClr val="tx1"/>
                </a:solidFill>
                <a:latin typeface="Arial"/>
                <a:cs typeface="Arial"/>
              </a:rPr>
              <a:t> </a:t>
            </a:r>
            <a:r>
              <a:rPr lang="es-ES" sz="3200" dirty="0" err="1">
                <a:solidFill>
                  <a:schemeClr val="tx1"/>
                </a:solidFill>
                <a:latin typeface="Arial"/>
                <a:cs typeface="Arial"/>
              </a:rPr>
              <a:t>Square</a:t>
            </a:r>
            <a:endParaRPr lang="es-ES" sz="3200" dirty="0">
              <a:solidFill>
                <a:schemeClr val="tx1"/>
              </a:solidFill>
              <a:latin typeface="Arial"/>
              <a:cs typeface="Arial"/>
            </a:endParaRPr>
          </a:p>
          <a:p>
            <a:pPr marL="469900" marR="5080" lvl="2" indent="-457200">
              <a:lnSpc>
                <a:spcPct val="100800"/>
              </a:lnSpc>
              <a:spcBef>
                <a:spcPts val="90"/>
              </a:spcBef>
              <a:buFont typeface="Arial" panose="020B0604020202020204" pitchFamily="34" charset="0"/>
              <a:buChar char="•"/>
            </a:pPr>
            <a:r>
              <a:rPr lang="es-ES" sz="3200" dirty="0">
                <a:solidFill>
                  <a:schemeClr val="tx1"/>
                </a:solidFill>
                <a:latin typeface="Arial"/>
                <a:cs typeface="Arial"/>
              </a:rPr>
              <a:t>Be </a:t>
            </a:r>
            <a:r>
              <a:rPr lang="es-ES" sz="3200" dirty="0" err="1">
                <a:solidFill>
                  <a:schemeClr val="tx1"/>
                </a:solidFill>
                <a:latin typeface="Arial"/>
                <a:cs typeface="Arial"/>
              </a:rPr>
              <a:t>my</a:t>
            </a:r>
            <a:r>
              <a:rPr lang="es-ES" sz="3200" dirty="0">
                <a:solidFill>
                  <a:schemeClr val="tx1"/>
                </a:solidFill>
                <a:latin typeface="Arial"/>
                <a:cs typeface="Arial"/>
              </a:rPr>
              <a:t> </a:t>
            </a:r>
            <a:r>
              <a:rPr lang="es-ES" sz="3200" dirty="0" err="1">
                <a:solidFill>
                  <a:schemeClr val="tx1"/>
                </a:solidFill>
                <a:latin typeface="Arial"/>
                <a:cs typeface="Arial"/>
              </a:rPr>
              <a:t>Eyes</a:t>
            </a:r>
            <a:endParaRPr sz="3200" dirty="0">
              <a:solidFill>
                <a:schemeClr val="tx1"/>
              </a:solidFill>
              <a:latin typeface="Arial"/>
              <a:cs typeface="Arial"/>
            </a:endParaRPr>
          </a:p>
        </p:txBody>
      </p:sp>
      <p:sp>
        <p:nvSpPr>
          <p:cNvPr id="6" name="object 4">
            <a:extLst>
              <a:ext uri="{FF2B5EF4-FFF2-40B4-BE49-F238E27FC236}">
                <a16:creationId xmlns:a16="http://schemas.microsoft.com/office/drawing/2014/main" id="{DE48FBB0-9454-3380-7BA0-C420306D101B}"/>
              </a:ext>
            </a:extLst>
          </p:cNvPr>
          <p:cNvSpPr txBox="1"/>
          <p:nvPr/>
        </p:nvSpPr>
        <p:spPr>
          <a:xfrm>
            <a:off x="11089812" y="7566788"/>
            <a:ext cx="7871665" cy="2822247"/>
          </a:xfrm>
          <a:prstGeom prst="rect">
            <a:avLst/>
          </a:prstGeom>
        </p:spPr>
        <p:txBody>
          <a:bodyPr vert="horz" wrap="square" lIns="0" tIns="11430" rIns="0" bIns="0" rtlCol="0">
            <a:spAutoFit/>
          </a:bodyPr>
          <a:lstStyle/>
          <a:p>
            <a:pPr marL="12700" marR="5080" algn="just">
              <a:lnSpc>
                <a:spcPct val="100800"/>
              </a:lnSpc>
              <a:spcBef>
                <a:spcPts val="90"/>
              </a:spcBef>
            </a:pPr>
            <a:r>
              <a:rPr lang="es-CO" sz="2500" dirty="0">
                <a:solidFill>
                  <a:schemeClr val="tx1"/>
                </a:solidFill>
                <a:latin typeface="Arial"/>
                <a:cs typeface="Arial"/>
              </a:rPr>
              <a:t>Entre las soluciones actuales la mayoría están diseñadas para entornos únicamente interiores, el uso en el hogar, acciones especificas simples y no consideran un entorno cambiante al procesar únicamente una imagen en un instante de tiempo captado</a:t>
            </a:r>
            <a:endParaRPr lang="es-ES" sz="2500" spc="5" dirty="0">
              <a:solidFill>
                <a:schemeClr val="tx1"/>
              </a:solidFill>
              <a:latin typeface="Arial"/>
              <a:cs typeface="Arial"/>
            </a:endParaRPr>
          </a:p>
          <a:p>
            <a:pPr marL="12700" marR="5080">
              <a:lnSpc>
                <a:spcPct val="100800"/>
              </a:lnSpc>
              <a:spcBef>
                <a:spcPts val="90"/>
              </a:spcBef>
            </a:pPr>
            <a:endParaRPr sz="3200" dirty="0">
              <a:solidFill>
                <a:srgbClr val="C00000"/>
              </a:solidFill>
              <a:latin typeface="Arial"/>
              <a:cs typeface="Arial"/>
            </a:endParaRPr>
          </a:p>
        </p:txBody>
      </p:sp>
      <p:sp>
        <p:nvSpPr>
          <p:cNvPr id="7" name="object 7">
            <a:extLst>
              <a:ext uri="{FF2B5EF4-FFF2-40B4-BE49-F238E27FC236}">
                <a16:creationId xmlns:a16="http://schemas.microsoft.com/office/drawing/2014/main" id="{F56EE85F-3B41-CC2C-92CB-3AF8930483E8}"/>
              </a:ext>
            </a:extLst>
          </p:cNvPr>
          <p:cNvSpPr/>
          <p:nvPr/>
        </p:nvSpPr>
        <p:spPr>
          <a:xfrm flipH="1">
            <a:off x="10356849" y="2095246"/>
            <a:ext cx="152399" cy="7973872"/>
          </a:xfrm>
          <a:custGeom>
            <a:avLst/>
            <a:gdLst/>
            <a:ahLst/>
            <a:cxnLst/>
            <a:rect l="l" t="t" r="r" b="b"/>
            <a:pathLst>
              <a:path h="3118485">
                <a:moveTo>
                  <a:pt x="0" y="0"/>
                </a:moveTo>
                <a:lnTo>
                  <a:pt x="0" y="3118009"/>
                </a:lnTo>
              </a:path>
            </a:pathLst>
          </a:custGeom>
          <a:ln w="41883">
            <a:solidFill>
              <a:srgbClr val="C00000"/>
            </a:solidFill>
          </a:ln>
        </p:spPr>
        <p:txBody>
          <a:bodyPr wrap="square" lIns="0" tIns="0" rIns="0" bIns="0" rtlCol="0"/>
          <a:lstStyle/>
          <a:p>
            <a:endParaRPr/>
          </a:p>
        </p:txBody>
      </p:sp>
      <p:pic>
        <p:nvPicPr>
          <p:cNvPr id="1026" name="Picture 2" descr="a transparent image of the Ally Solos Glass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8425" y="2771992"/>
            <a:ext cx="2943225" cy="220027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backgroundless image of the Envision Glasse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1650" y="2838992"/>
            <a:ext cx="2943225" cy="2200275"/>
          </a:xfrm>
          <a:prstGeom prst="rect">
            <a:avLst/>
          </a:prstGeom>
          <a:noFill/>
          <a:extLst>
            <a:ext uri="{909E8E84-426E-40DD-AFC4-6F175D3DCCD1}">
              <a14:hiddenFill xmlns:a14="http://schemas.microsoft.com/office/drawing/2010/main">
                <a:solidFill>
                  <a:srgbClr val="FFFFFF"/>
                </a:solidFill>
              </a14:hiddenFill>
            </a:ext>
          </a:extLst>
        </p:spPr>
      </p:pic>
      <p:pic>
        <p:nvPicPr>
          <p:cNvPr id="10" name="Imagen 9"/>
          <p:cNvPicPr>
            <a:picLocks noChangeAspect="1"/>
          </p:cNvPicPr>
          <p:nvPr/>
        </p:nvPicPr>
        <p:blipFill>
          <a:blip r:embed="rId5"/>
          <a:stretch>
            <a:fillRect/>
          </a:stretch>
        </p:blipFill>
        <p:spPr>
          <a:xfrm>
            <a:off x="12109450" y="2097405"/>
            <a:ext cx="5833513" cy="5197668"/>
          </a:xfrm>
          <a:prstGeom prst="rect">
            <a:avLst/>
          </a:prstGeom>
        </p:spPr>
      </p:pic>
      <p:pic>
        <p:nvPicPr>
          <p:cNvPr id="8" name="Imagen 7"/>
          <p:cNvPicPr>
            <a:picLocks noChangeAspect="1"/>
          </p:cNvPicPr>
          <p:nvPr/>
        </p:nvPicPr>
        <p:blipFill>
          <a:blip r:embed="rId6"/>
          <a:stretch>
            <a:fillRect/>
          </a:stretch>
        </p:blipFill>
        <p:spPr>
          <a:xfrm>
            <a:off x="5204254" y="2646927"/>
            <a:ext cx="876300" cy="504825"/>
          </a:xfrm>
          <a:prstGeom prst="rect">
            <a:avLst/>
          </a:prstGeom>
        </p:spPr>
      </p:pic>
      <p:pic>
        <p:nvPicPr>
          <p:cNvPr id="9" name="Imagen 8"/>
          <p:cNvPicPr>
            <a:picLocks noChangeAspect="1"/>
          </p:cNvPicPr>
          <p:nvPr/>
        </p:nvPicPr>
        <p:blipFill>
          <a:blip r:embed="rId7"/>
          <a:stretch>
            <a:fillRect/>
          </a:stretch>
        </p:blipFill>
        <p:spPr>
          <a:xfrm>
            <a:off x="8162746" y="3729282"/>
            <a:ext cx="2495582" cy="2495582"/>
          </a:xfrm>
          <a:prstGeom prst="rect">
            <a:avLst/>
          </a:prstGeom>
        </p:spPr>
      </p:pic>
      <p:pic>
        <p:nvPicPr>
          <p:cNvPr id="4" name="Imagen 3"/>
          <p:cNvPicPr>
            <a:picLocks noChangeAspect="1"/>
          </p:cNvPicPr>
          <p:nvPr/>
        </p:nvPicPr>
        <p:blipFill>
          <a:blip r:embed="rId8"/>
          <a:stretch>
            <a:fillRect/>
          </a:stretch>
        </p:blipFill>
        <p:spPr>
          <a:xfrm>
            <a:off x="7232650" y="5121275"/>
            <a:ext cx="457200" cy="457200"/>
          </a:xfrm>
          <a:prstGeom prst="rect">
            <a:avLst/>
          </a:prstGeom>
        </p:spPr>
      </p:pic>
      <p:pic>
        <p:nvPicPr>
          <p:cNvPr id="5" name="Imagen 4"/>
          <p:cNvPicPr>
            <a:picLocks noChangeAspect="1"/>
          </p:cNvPicPr>
          <p:nvPr/>
        </p:nvPicPr>
        <p:blipFill>
          <a:blip r:embed="rId9"/>
          <a:stretch>
            <a:fillRect/>
          </a:stretch>
        </p:blipFill>
        <p:spPr>
          <a:xfrm>
            <a:off x="5400266" y="5145997"/>
            <a:ext cx="1200150" cy="542925"/>
          </a:xfrm>
          <a:prstGeom prst="rect">
            <a:avLst/>
          </a:prstGeom>
        </p:spPr>
      </p:pic>
    </p:spTree>
    <p:extLst>
      <p:ext uri="{BB962C8B-B14F-4D97-AF65-F5344CB8AC3E}">
        <p14:creationId xmlns:p14="http://schemas.microsoft.com/office/powerpoint/2010/main" val="13707132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8BC200-16A6-4B7E-590F-5DB001529C11}"/>
            </a:ext>
          </a:extLst>
        </p:cNvPr>
        <p:cNvGrpSpPr/>
        <p:nvPr/>
      </p:nvGrpSpPr>
      <p:grpSpPr>
        <a:xfrm>
          <a:off x="0" y="0"/>
          <a:ext cx="0" cy="0"/>
          <a:chOff x="0" y="0"/>
          <a:chExt cx="0" cy="0"/>
        </a:xfrm>
      </p:grpSpPr>
      <p:sp>
        <p:nvSpPr>
          <p:cNvPr id="5" name="object 5">
            <a:extLst>
              <a:ext uri="{FF2B5EF4-FFF2-40B4-BE49-F238E27FC236}">
                <a16:creationId xmlns:a16="http://schemas.microsoft.com/office/drawing/2014/main" id="{AF3ADEDE-A7F7-2766-A411-1DE66F58A7DC}"/>
              </a:ext>
            </a:extLst>
          </p:cNvPr>
          <p:cNvSpPr txBox="1"/>
          <p:nvPr/>
        </p:nvSpPr>
        <p:spPr>
          <a:xfrm>
            <a:off x="2853326" y="4469597"/>
            <a:ext cx="4897120" cy="5282565"/>
          </a:xfrm>
          <a:prstGeom prst="rect">
            <a:avLst/>
          </a:prstGeom>
        </p:spPr>
        <p:txBody>
          <a:bodyPr vert="horz" wrap="square" lIns="0" tIns="11430" rIns="0" bIns="0" rtlCol="0">
            <a:spAutoFit/>
          </a:bodyPr>
          <a:lstStyle/>
          <a:p>
            <a:pPr marL="12700">
              <a:lnSpc>
                <a:spcPct val="100000"/>
              </a:lnSpc>
              <a:spcBef>
                <a:spcPts val="90"/>
              </a:spcBef>
            </a:pPr>
            <a:r>
              <a:rPr lang="es-ES" sz="34500" spc="-25" dirty="0">
                <a:solidFill>
                  <a:schemeClr val="bg1"/>
                </a:solidFill>
                <a:latin typeface="Arial"/>
                <a:cs typeface="Arial"/>
              </a:rPr>
              <a:t>03</a:t>
            </a:r>
            <a:endParaRPr sz="34500" dirty="0">
              <a:solidFill>
                <a:schemeClr val="bg1"/>
              </a:solidFill>
              <a:latin typeface="Arial"/>
              <a:cs typeface="Arial"/>
            </a:endParaRPr>
          </a:p>
        </p:txBody>
      </p:sp>
      <p:sp>
        <p:nvSpPr>
          <p:cNvPr id="6" name="object 7">
            <a:extLst>
              <a:ext uri="{FF2B5EF4-FFF2-40B4-BE49-F238E27FC236}">
                <a16:creationId xmlns:a16="http://schemas.microsoft.com/office/drawing/2014/main" id="{68DE2749-9298-1CD3-7768-CA5D74A62FF0}"/>
              </a:ext>
            </a:extLst>
          </p:cNvPr>
          <p:cNvSpPr/>
          <p:nvPr/>
        </p:nvSpPr>
        <p:spPr>
          <a:xfrm>
            <a:off x="7995133" y="5744765"/>
            <a:ext cx="0" cy="3118485"/>
          </a:xfrm>
          <a:custGeom>
            <a:avLst/>
            <a:gdLst/>
            <a:ahLst/>
            <a:cxnLst/>
            <a:rect l="l" t="t" r="r" b="b"/>
            <a:pathLst>
              <a:path h="3118485">
                <a:moveTo>
                  <a:pt x="0" y="0"/>
                </a:moveTo>
                <a:lnTo>
                  <a:pt x="0" y="3118009"/>
                </a:lnTo>
              </a:path>
            </a:pathLst>
          </a:custGeom>
          <a:ln w="41883">
            <a:solidFill>
              <a:schemeClr val="bg1"/>
            </a:solidFill>
          </a:ln>
        </p:spPr>
        <p:txBody>
          <a:bodyPr wrap="square" lIns="0" tIns="0" rIns="0" bIns="0" rtlCol="0"/>
          <a:lstStyle/>
          <a:p>
            <a:endParaRPr/>
          </a:p>
        </p:txBody>
      </p:sp>
      <p:sp>
        <p:nvSpPr>
          <p:cNvPr id="7" name="object 2">
            <a:extLst>
              <a:ext uri="{FF2B5EF4-FFF2-40B4-BE49-F238E27FC236}">
                <a16:creationId xmlns:a16="http://schemas.microsoft.com/office/drawing/2014/main" id="{F52F455C-BEC3-8F13-1EEA-A55BC12F3F1E}"/>
              </a:ext>
            </a:extLst>
          </p:cNvPr>
          <p:cNvSpPr txBox="1">
            <a:spLocks/>
          </p:cNvSpPr>
          <p:nvPr/>
        </p:nvSpPr>
        <p:spPr>
          <a:xfrm>
            <a:off x="8343994" y="5654675"/>
            <a:ext cx="7042055"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CO" sz="4950" b="1" spc="-10" dirty="0">
                <a:solidFill>
                  <a:schemeClr val="bg1"/>
                </a:solidFill>
                <a:latin typeface="Arial"/>
                <a:cs typeface="Arial"/>
              </a:rPr>
              <a:t>Nuestra Solución</a:t>
            </a:r>
            <a:endParaRPr lang="es-CO" sz="4950" dirty="0">
              <a:solidFill>
                <a:schemeClr val="bg1"/>
              </a:solidFill>
              <a:latin typeface="Arial"/>
              <a:cs typeface="Arial"/>
            </a:endParaRPr>
          </a:p>
        </p:txBody>
      </p:sp>
    </p:spTree>
    <p:extLst>
      <p:ext uri="{BB962C8B-B14F-4D97-AF65-F5344CB8AC3E}">
        <p14:creationId xmlns:p14="http://schemas.microsoft.com/office/powerpoint/2010/main" val="2721990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931639E5-E50D-4044-B42D-B9CD3F66B908}"/>
              </a:ext>
            </a:extLst>
          </p:cNvPr>
          <p:cNvPicPr>
            <a:picLocks noChangeAspect="1"/>
          </p:cNvPicPr>
          <p:nvPr/>
        </p:nvPicPr>
        <p:blipFill rotWithShape="1">
          <a:blip r:embed="rId3">
            <a:extLst>
              <a:ext uri="{28A0092B-C50C-407E-A947-70E740481C1C}">
                <a14:useLocalDpi xmlns:a14="http://schemas.microsoft.com/office/drawing/2010/main" val="0"/>
              </a:ext>
            </a:extLst>
          </a:blip>
          <a:srcRect l="12365" t="-107433" r="4559" b="8709"/>
          <a:stretch/>
        </p:blipFill>
        <p:spPr>
          <a:xfrm>
            <a:off x="12774236" y="1710786"/>
            <a:ext cx="6801245" cy="9072245"/>
          </a:xfrm>
          <a:prstGeom prst="roundRect">
            <a:avLst>
              <a:gd name="adj" fmla="val 4120"/>
            </a:avLst>
          </a:prstGeom>
          <a:ln w="190500" cap="rnd">
            <a:noFill/>
            <a:prstDash val="solid"/>
          </a:ln>
          <a:effectLst/>
          <a:scene3d>
            <a:camera prst="perspectiveFront" fov="5400000"/>
            <a:lightRig rig="threePt" dir="t">
              <a:rot lat="0" lon="0" rev="19200000"/>
            </a:lightRig>
          </a:scene3d>
          <a:sp3d extrusionH="25400">
            <a:extrusionClr>
              <a:srgbClr val="FFFFFF"/>
            </a:extrusionClr>
          </a:sp3d>
        </p:spPr>
      </p:pic>
      <p:pic>
        <p:nvPicPr>
          <p:cNvPr id="2" name="Imagen 1">
            <a:extLst>
              <a:ext uri="{FF2B5EF4-FFF2-40B4-BE49-F238E27FC236}">
                <a16:creationId xmlns:a16="http://schemas.microsoft.com/office/drawing/2014/main" id="{6E9CA452-BD99-C944-D349-5B259C83B695}"/>
              </a:ext>
            </a:extLst>
          </p:cNvPr>
          <p:cNvPicPr>
            <a:picLocks noChangeAspect="1"/>
          </p:cNvPicPr>
          <p:nvPr/>
        </p:nvPicPr>
        <p:blipFill rotWithShape="1">
          <a:blip r:embed="rId4">
            <a:extLst>
              <a:ext uri="{28A0092B-C50C-407E-A947-70E740481C1C}">
                <a14:useLocalDpi xmlns:a14="http://schemas.microsoft.com/office/drawing/2010/main" val="0"/>
              </a:ext>
            </a:extLst>
          </a:blip>
          <a:srcRect l="-632" t="1" r="-1" b="-63637"/>
          <a:stretch/>
        </p:blipFill>
        <p:spPr>
          <a:xfrm>
            <a:off x="12774237" y="1710786"/>
            <a:ext cx="6801245" cy="9072245"/>
          </a:xfrm>
          <a:prstGeom prst="roundRect">
            <a:avLst>
              <a:gd name="adj" fmla="val 4120"/>
            </a:avLst>
          </a:prstGeom>
          <a:ln w="190500" cap="rnd">
            <a:noFill/>
            <a:prstDash val="solid"/>
          </a:ln>
          <a:effectLst/>
          <a:scene3d>
            <a:camera prst="perspectiveFront" fov="5400000"/>
            <a:lightRig rig="threePt" dir="t">
              <a:rot lat="0" lon="0" rev="19200000"/>
            </a:lightRig>
          </a:scene3d>
          <a:sp3d extrusionH="25400">
            <a:extrusionClr>
              <a:srgbClr val="FFFFFF"/>
            </a:extrusionClr>
          </a:sp3d>
        </p:spPr>
      </p:pic>
      <p:sp>
        <p:nvSpPr>
          <p:cNvPr id="3" name="object 5">
            <a:extLst>
              <a:ext uri="{FF2B5EF4-FFF2-40B4-BE49-F238E27FC236}">
                <a16:creationId xmlns:a16="http://schemas.microsoft.com/office/drawing/2014/main" id="{50CE9227-14EC-6676-633A-27DC039F683C}"/>
              </a:ext>
            </a:extLst>
          </p:cNvPr>
          <p:cNvSpPr txBox="1">
            <a:spLocks/>
          </p:cNvSpPr>
          <p:nvPr/>
        </p:nvSpPr>
        <p:spPr>
          <a:xfrm>
            <a:off x="994846" y="2606675"/>
            <a:ext cx="8600004" cy="773930"/>
          </a:xfrm>
          <a:prstGeom prst="rect">
            <a:avLst/>
          </a:prstGeom>
        </p:spPr>
        <p:txBody>
          <a:bodyPr vert="horz" wrap="square" lIns="0" tIns="12065" rIns="0" bIns="0" rtlCol="0">
            <a:spAutoFit/>
          </a:bodyPr>
          <a:lstStyle>
            <a:lvl1pPr>
              <a:defRPr>
                <a:latin typeface="+mj-lt"/>
                <a:ea typeface="+mj-ea"/>
                <a:cs typeface="+mj-cs"/>
              </a:defRPr>
            </a:lvl1pPr>
          </a:lstStyle>
          <a:p>
            <a:pPr marL="12700">
              <a:spcBef>
                <a:spcPts val="95"/>
              </a:spcBef>
            </a:pPr>
            <a:r>
              <a:rPr lang="es-MX" sz="4950" b="1" spc="-10" dirty="0">
                <a:solidFill>
                  <a:srgbClr val="C00000"/>
                </a:solidFill>
                <a:latin typeface="Arial"/>
                <a:cs typeface="Arial"/>
              </a:rPr>
              <a:t>Wayfinder Vision Assitant</a:t>
            </a:r>
            <a:endParaRPr lang="es-CO" sz="4950" dirty="0">
              <a:solidFill>
                <a:srgbClr val="C00000"/>
              </a:solidFill>
              <a:latin typeface="Arial"/>
              <a:cs typeface="Arial"/>
            </a:endParaRPr>
          </a:p>
        </p:txBody>
      </p:sp>
      <p:sp>
        <p:nvSpPr>
          <p:cNvPr id="4" name="object 4">
            <a:extLst>
              <a:ext uri="{FF2B5EF4-FFF2-40B4-BE49-F238E27FC236}">
                <a16:creationId xmlns:a16="http://schemas.microsoft.com/office/drawing/2014/main" id="{756D383C-F45B-2262-46CF-DDFF04E0783A}"/>
              </a:ext>
            </a:extLst>
          </p:cNvPr>
          <p:cNvSpPr txBox="1"/>
          <p:nvPr/>
        </p:nvSpPr>
        <p:spPr>
          <a:xfrm>
            <a:off x="1013124" y="3708020"/>
            <a:ext cx="10943926" cy="3034420"/>
          </a:xfrm>
          <a:prstGeom prst="rect">
            <a:avLst/>
          </a:prstGeom>
        </p:spPr>
        <p:txBody>
          <a:bodyPr vert="horz" wrap="square" lIns="0" tIns="11430" rIns="0" bIns="0" rtlCol="0">
            <a:spAutoFit/>
          </a:bodyPr>
          <a:lstStyle/>
          <a:p>
            <a:pPr marL="469900" marR="5080" indent="-457200" algn="just">
              <a:spcBef>
                <a:spcPts val="90"/>
              </a:spcBef>
              <a:buFont typeface="Arial" panose="020B0604020202020204" pitchFamily="34" charset="0"/>
              <a:buChar char="•"/>
            </a:pPr>
            <a:r>
              <a:rPr lang="es-ES" sz="2400" dirty="0">
                <a:solidFill>
                  <a:schemeClr val="tx1"/>
                </a:solidFill>
                <a:latin typeface="Arial"/>
                <a:cs typeface="Arial"/>
              </a:rPr>
              <a:t>Navegación híbrida (Exterior-Interior).</a:t>
            </a:r>
          </a:p>
          <a:p>
            <a:pPr marL="469900" marR="5080" indent="-457200" algn="just">
              <a:spcBef>
                <a:spcPts val="90"/>
              </a:spcBef>
              <a:buFont typeface="Arial" panose="020B0604020202020204" pitchFamily="34" charset="0"/>
              <a:buChar char="•"/>
            </a:pPr>
            <a:r>
              <a:rPr lang="es-MX" sz="2400" dirty="0"/>
              <a:t>Retroalimentación multimodal (vibración y audio).</a:t>
            </a:r>
          </a:p>
          <a:p>
            <a:pPr marL="469900" marR="5080" indent="-457200" algn="just">
              <a:spcBef>
                <a:spcPts val="90"/>
              </a:spcBef>
              <a:buFont typeface="Arial" panose="020B0604020202020204" pitchFamily="34" charset="0"/>
              <a:buChar char="•"/>
            </a:pPr>
            <a:r>
              <a:rPr lang="es-MX" sz="2400" dirty="0"/>
              <a:t>Descripción de escena focalizada a la necesidad del usuario (Modo de funcionamiento) para percibir el entorno, recibir alertas y recomendaciones para transitar.</a:t>
            </a:r>
          </a:p>
          <a:p>
            <a:pPr marL="469900" marR="5080" indent="-457200" algn="just">
              <a:spcBef>
                <a:spcPts val="90"/>
              </a:spcBef>
              <a:buFont typeface="Arial" panose="020B0604020202020204" pitchFamily="34" charset="0"/>
              <a:buChar char="•"/>
            </a:pPr>
            <a:r>
              <a:rPr lang="es-MX" sz="2400" dirty="0">
                <a:solidFill>
                  <a:schemeClr val="tx1"/>
                </a:solidFill>
                <a:latin typeface="Arial"/>
                <a:cs typeface="Arial"/>
              </a:rPr>
              <a:t>Funciones adicionales – ayudas presentes en otras apps para tener todo lo necesario en un solo lugar (Leer textos, identificar colores, descripción de escena, encontrar objetos, leer </a:t>
            </a:r>
            <a:r>
              <a:rPr lang="es-MX" sz="2400" dirty="0" err="1">
                <a:solidFill>
                  <a:schemeClr val="tx1"/>
                </a:solidFill>
                <a:latin typeface="Arial"/>
                <a:cs typeface="Arial"/>
              </a:rPr>
              <a:t>QRs</a:t>
            </a:r>
            <a:r>
              <a:rPr lang="es-MX" sz="2400" dirty="0">
                <a:solidFill>
                  <a:schemeClr val="tx1"/>
                </a:solidFill>
                <a:latin typeface="Arial"/>
                <a:cs typeface="Arial"/>
              </a:rPr>
              <a:t> y documentos)</a:t>
            </a:r>
            <a:endParaRPr lang="es-ES" sz="2400" dirty="0">
              <a:solidFill>
                <a:schemeClr val="tx1"/>
              </a:solidFill>
              <a:latin typeface="Arial"/>
              <a:cs typeface="Arial"/>
            </a:endParaRPr>
          </a:p>
        </p:txBody>
      </p:sp>
      <p:pic>
        <p:nvPicPr>
          <p:cNvPr id="6" name="Imagen 5">
            <a:extLst>
              <a:ext uri="{FF2B5EF4-FFF2-40B4-BE49-F238E27FC236}">
                <a16:creationId xmlns:a16="http://schemas.microsoft.com/office/drawing/2014/main" id="{72C3F355-0376-4D6F-B893-0F9C88194737}"/>
              </a:ext>
            </a:extLst>
          </p:cNvPr>
          <p:cNvPicPr>
            <a:picLocks noChangeAspect="1"/>
          </p:cNvPicPr>
          <p:nvPr/>
        </p:nvPicPr>
        <p:blipFill>
          <a:blip r:embed="rId5"/>
          <a:stretch>
            <a:fillRect/>
          </a:stretch>
        </p:blipFill>
        <p:spPr>
          <a:xfrm>
            <a:off x="1423085" y="7069855"/>
            <a:ext cx="10124004" cy="2830692"/>
          </a:xfrm>
          <a:prstGeom prst="rect">
            <a:avLst/>
          </a:prstGeom>
        </p:spPr>
      </p:pic>
    </p:spTree>
    <p:extLst>
      <p:ext uri="{BB962C8B-B14F-4D97-AF65-F5344CB8AC3E}">
        <p14:creationId xmlns:p14="http://schemas.microsoft.com/office/powerpoint/2010/main" val="4345916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1329</TotalTime>
  <Words>1752</Words>
  <Application>Microsoft Office PowerPoint</Application>
  <PresentationFormat>Personalizado</PresentationFormat>
  <Paragraphs>130</Paragraphs>
  <Slides>22</Slides>
  <Notes>12</Notes>
  <HiddenSlides>0</HiddenSlides>
  <MMClips>2</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22</vt:i4>
      </vt:variant>
    </vt:vector>
  </HeadingPairs>
  <TitlesOfParts>
    <vt:vector size="27" baseType="lpstr">
      <vt:lpstr>Arial</vt:lpstr>
      <vt:lpstr>Calibri</vt:lpstr>
      <vt:lpstr>DM Sans</vt:lpstr>
      <vt:lpstr>Merriweather</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recursos pptx copia</dc:title>
  <cp:lastModifiedBy>Johan Steven Cosme Aranzazu</cp:lastModifiedBy>
  <cp:revision>76</cp:revision>
  <dcterms:created xsi:type="dcterms:W3CDTF">2024-07-31T19:11:45Z</dcterms:created>
  <dcterms:modified xsi:type="dcterms:W3CDTF">2025-11-19T21:22:31Z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2024-07-31T00:00:00Z</vt:filetime>
  </property>
  <property fmtid="{D5CDD505-2E9C-101B-9397-08002B2CF9AE}" pid="3" name="Creator">
    <vt:lpwstr>Adobe Illustrator 28.6 (Macintosh)</vt:lpwstr>
  </property>
  <property fmtid="{D5CDD505-2E9C-101B-9397-08002B2CF9AE}" pid="4" name="CreatorVersion">
    <vt:lpwstr>21.0.0</vt:lpwstr>
  </property>
  <property fmtid="{D5CDD505-2E9C-101B-9397-08002B2CF9AE}" pid="5" name="LastSaved">
    <vt:filetime>2024-07-31T00:00:00Z</vt:filetime>
  </property>
  <property fmtid="{D5CDD505-2E9C-101B-9397-08002B2CF9AE}" pid="6" name="Producer">
    <vt:lpwstr>Adobe PDF library 17.00</vt:lpwstr>
  </property>
</Properties>
</file>